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8" r:id="rId4"/>
    <p:sldId id="259" r:id="rId5"/>
    <p:sldId id="260" r:id="rId6"/>
    <p:sldId id="267" r:id="rId7"/>
    <p:sldId id="265" r:id="rId8"/>
    <p:sldId id="264" r:id="rId9"/>
    <p:sldId id="266" r:id="rId10"/>
    <p:sldId id="261" r:id="rId11"/>
    <p:sldId id="268" r:id="rId12"/>
    <p:sldId id="262"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8" autoAdjust="0"/>
    <p:restoredTop sz="94660"/>
  </p:normalViewPr>
  <p:slideViewPr>
    <p:cSldViewPr snapToGrid="0">
      <p:cViewPr varScale="1">
        <p:scale>
          <a:sx n="114" d="100"/>
          <a:sy n="114" d="100"/>
        </p:scale>
        <p:origin x="5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436D5-EE64-4DF2-9244-16A27E9A4B9B}" type="datetimeFigureOut">
              <a:rPr lang="de-DE" smtClean="0"/>
              <a:t>05.05.21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2E093-53D8-4C05-AFE1-9D6DD603CBE4}" type="slidenum">
              <a:rPr lang="de-DE" smtClean="0"/>
              <a:t>‹Nr.›</a:t>
            </a:fld>
            <a:endParaRPr lang="de-DE"/>
          </a:p>
        </p:txBody>
      </p:sp>
    </p:spTree>
    <p:extLst>
      <p:ext uri="{BB962C8B-B14F-4D97-AF65-F5344CB8AC3E}">
        <p14:creationId xmlns:p14="http://schemas.microsoft.com/office/powerpoint/2010/main" val="957678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5/5/21</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abild mit Beschriftung">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36343B39-165A-4B68-AA5C-581F5336313C}" type="datetimeFigureOut">
              <a:rPr lang="en-US" dirty="0"/>
              <a:t>5/5/21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de-DE"/>
              <a:t>Mastertitelformat bearbeiten</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942C8C57-33F9-4259-AC4F-0E3F5BEC9B94}" type="datetimeFigureOut">
              <a:rPr lang="en-US" dirty="0"/>
              <a:t>5/5/21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de-DE"/>
              <a:t>Mastertitelformat bearbeiten</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de-DE"/>
              <a:t>Mastertextformat bearbeiten</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8748772B-8FA2-401F-A0A1-A59855EDBC3E}" type="datetimeFigureOut">
              <a:rPr lang="en-US" dirty="0"/>
              <a:t>5/5/21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D3DD5BDE-5A90-4611-82E9-0FC5746D30C5}" type="datetimeFigureOut">
              <a:rPr lang="en-US" dirty="0"/>
              <a:t>5/5/21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de-DE"/>
              <a:t>Mastertitelformat bearbeiten</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5/5/21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de-DE"/>
              <a:t>Mastertitelformat bearbeiten</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5/5/21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5/5/21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5/5/21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de-DE"/>
              <a:t>Mastertitelformat bearbeiten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5/5/21</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09472EB-AC54-4713-BFC2-BEB621108C63}" type="datetimeFigureOut">
              <a:rPr lang="en-US" dirty="0"/>
              <a:t>5/5/21</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de-DE"/>
              <a:t>Mastertitelformat bearbeiten</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5/5/21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5/5/21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5/5/21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5/5/21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16ED06B6-C816-4861-964D-15A98395707D}" type="datetimeFigureOut">
              <a:rPr lang="en-US" dirty="0"/>
              <a:t>5/5/21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00B1A8AB-EA7C-4B1B-9D73-E2551851FABE}" type="datetimeFigureOut">
              <a:rPr lang="en-US" dirty="0"/>
              <a:t>5/5/21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de-DE"/>
              <a:t>Mastertitelformat bearbeiten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5/5/21</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38bmWWppqPM" TargetMode="External"/><Relationship Id="rId2" Type="http://schemas.openxmlformats.org/officeDocument/2006/relationships/hyperlink" Target="https://www.bing.com/videos/search?q=der+anschluss+%c3%b6sterreichs&amp;&amp;view=detail&amp;mid=249CFD4A14FA467908B7249CFD4A14FA467908B7&amp;&amp;FORM=VRDGAR&amp;ru=%2Fvideos%2Fsearch%3Fq%3Dder%2Banschluss%2B%25c3%25b6sterreichs%26FORM%3DHDRSC3" TargetMode="External"/><Relationship Id="rId1" Type="http://schemas.openxmlformats.org/officeDocument/2006/relationships/slideLayout" Target="../slideLayouts/slideLayout2.xml"/><Relationship Id="rId4" Type="http://schemas.openxmlformats.org/officeDocument/2006/relationships/hyperlink" Target="https://www.youtube.com/watch?v=dMGu6HL0X-w"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272577712" TargetMode="External"/><Relationship Id="rId2" Type="http://schemas.openxmlformats.org/officeDocument/2006/relationships/hyperlink" Target="https://www.bing.com/videos/search?q=der+anschluss+%c3%b6sterreichs&amp;&amp;view=detail&amp;mid=249CFD4A14FA467908B7249CFD4A14FA467908B7&amp;&amp;FORM=VRDGAR&amp;ru=%2Fvideos%2Fsearch%3Fq%3Dder%2Banschluss%2B%25c3%25b6sterreichs%26FORM%3DHDRSC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bing.com/videos/search?q=arno+geiger+&amp;&amp;view=detail&amp;mid=3524C10EAD43DC009E483524C10EAD43DC009E48&amp;&amp;FORM=VRDGAR&amp;ru=%2Fvideos%2Fsearch%3Fq%3Darno%2Bgeiger%2B%26FORM%3DHDRSC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bpb.de/politik/hintergrund-aktuell/265958/anschluss-oesterreich"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HP6LWfgguWw" TargetMode="External"/><Relationship Id="rId2" Type="http://schemas.openxmlformats.org/officeDocument/2006/relationships/hyperlink" Target="https://www.youtube.com/watch?v=Oz6dIgFjn3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Oz6dIgFjn3Q?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D4340-926A-4797-8A38-E6146A0CACC0}"/>
              </a:ext>
            </a:extLst>
          </p:cNvPr>
          <p:cNvSpPr>
            <a:spLocks noGrp="1"/>
          </p:cNvSpPr>
          <p:nvPr>
            <p:ph type="ctrTitle"/>
          </p:nvPr>
        </p:nvSpPr>
        <p:spPr/>
        <p:txBody>
          <a:bodyPr/>
          <a:lstStyle/>
          <a:p>
            <a:r>
              <a:rPr lang="de-DE" b="1" dirty="0">
                <a:solidFill>
                  <a:srgbClr val="FFC000"/>
                </a:solidFill>
              </a:rPr>
              <a:t>Unter der Drachenwand</a:t>
            </a:r>
          </a:p>
        </p:txBody>
      </p:sp>
      <p:sp>
        <p:nvSpPr>
          <p:cNvPr id="3" name="Untertitel 2">
            <a:extLst>
              <a:ext uri="{FF2B5EF4-FFF2-40B4-BE49-F238E27FC236}">
                <a16:creationId xmlns:a16="http://schemas.microsoft.com/office/drawing/2014/main" id="{717F1DB1-E338-4E3B-BBC6-6AADB14696ED}"/>
              </a:ext>
            </a:extLst>
          </p:cNvPr>
          <p:cNvSpPr>
            <a:spLocks noGrp="1"/>
          </p:cNvSpPr>
          <p:nvPr>
            <p:ph type="subTitle" idx="1"/>
          </p:nvPr>
        </p:nvSpPr>
        <p:spPr/>
        <p:txBody>
          <a:bodyPr/>
          <a:lstStyle/>
          <a:p>
            <a:r>
              <a:rPr lang="de-DE" b="1" dirty="0">
                <a:solidFill>
                  <a:srgbClr val="FFC000"/>
                </a:solidFill>
              </a:rPr>
              <a:t>Ein Roman von Arno Geiger</a:t>
            </a:r>
          </a:p>
        </p:txBody>
      </p:sp>
      <p:pic>
        <p:nvPicPr>
          <p:cNvPr id="5" name="Grafik 4">
            <a:extLst>
              <a:ext uri="{FF2B5EF4-FFF2-40B4-BE49-F238E27FC236}">
                <a16:creationId xmlns:a16="http://schemas.microsoft.com/office/drawing/2014/main" id="{03D3D28D-F5E0-4865-9A93-75690199AA54}"/>
              </a:ext>
            </a:extLst>
          </p:cNvPr>
          <p:cNvPicPr>
            <a:picLocks noChangeAspect="1"/>
          </p:cNvPicPr>
          <p:nvPr/>
        </p:nvPicPr>
        <p:blipFill>
          <a:blip r:embed="rId2"/>
          <a:stretch>
            <a:fillRect/>
          </a:stretch>
        </p:blipFill>
        <p:spPr>
          <a:xfrm>
            <a:off x="8269758" y="914698"/>
            <a:ext cx="1828031" cy="2862262"/>
          </a:xfrm>
          <a:prstGeom prst="rect">
            <a:avLst/>
          </a:prstGeom>
        </p:spPr>
      </p:pic>
      <p:sp>
        <p:nvSpPr>
          <p:cNvPr id="4" name="Foliennummernplatzhalter 3">
            <a:extLst>
              <a:ext uri="{FF2B5EF4-FFF2-40B4-BE49-F238E27FC236}">
                <a16:creationId xmlns:a16="http://schemas.microsoft.com/office/drawing/2014/main" id="{2D89303B-CB04-467B-8F1E-815E74182CBD}"/>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592945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28" name="Group 27">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9" name="Rectangle 28">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6" name="Titel 5">
            <a:extLst>
              <a:ext uri="{FF2B5EF4-FFF2-40B4-BE49-F238E27FC236}">
                <a16:creationId xmlns:a16="http://schemas.microsoft.com/office/drawing/2014/main" id="{E3B437C2-3089-B24A-899A-7FF69E28C000}"/>
              </a:ext>
            </a:extLst>
          </p:cNvPr>
          <p:cNvSpPr>
            <a:spLocks noGrp="1"/>
          </p:cNvSpPr>
          <p:nvPr>
            <p:ph type="title"/>
          </p:nvPr>
        </p:nvSpPr>
        <p:spPr>
          <a:xfrm>
            <a:off x="1154954" y="855481"/>
            <a:ext cx="8761413" cy="898674"/>
          </a:xfrm>
        </p:spPr>
        <p:txBody>
          <a:bodyPr anchor="b">
            <a:normAutofit/>
          </a:bodyPr>
          <a:lstStyle/>
          <a:p>
            <a:pPr>
              <a:lnSpc>
                <a:spcPct val="90000"/>
              </a:lnSpc>
            </a:pPr>
            <a:r>
              <a:rPr lang="de-DE" sz="2800">
                <a:solidFill>
                  <a:srgbClr val="FFFFFF"/>
                </a:solidFill>
              </a:rPr>
              <a:t>Aufgaben: </a:t>
            </a:r>
            <a:br>
              <a:rPr lang="de-DE" sz="2800">
                <a:solidFill>
                  <a:srgbClr val="FFFFFF"/>
                </a:solidFill>
              </a:rPr>
            </a:br>
            <a:endParaRPr lang="de-DE" sz="2800">
              <a:solidFill>
                <a:srgbClr val="FFFFFF"/>
              </a:solidFill>
            </a:endParaRPr>
          </a:p>
        </p:txBody>
      </p:sp>
      <p:sp>
        <p:nvSpPr>
          <p:cNvPr id="3" name="Inhaltsplatzhalter 2">
            <a:extLst>
              <a:ext uri="{FF2B5EF4-FFF2-40B4-BE49-F238E27FC236}">
                <a16:creationId xmlns:a16="http://schemas.microsoft.com/office/drawing/2014/main" id="{339EF626-03DE-4F1E-B84A-221653C3F9F3}"/>
              </a:ext>
            </a:extLst>
          </p:cNvPr>
          <p:cNvSpPr>
            <a:spLocks noGrp="1"/>
          </p:cNvSpPr>
          <p:nvPr>
            <p:ph idx="1"/>
          </p:nvPr>
        </p:nvSpPr>
        <p:spPr>
          <a:xfrm>
            <a:off x="735980" y="1378309"/>
            <a:ext cx="10392937" cy="5481278"/>
          </a:xfrm>
        </p:spPr>
        <p:txBody>
          <a:bodyPr anchor="ctr">
            <a:normAutofit fontScale="32500" lnSpcReduction="20000"/>
          </a:bodyPr>
          <a:lstStyle/>
          <a:p>
            <a:pPr marL="0" indent="0">
              <a:lnSpc>
                <a:spcPct val="90000"/>
              </a:lnSpc>
              <a:buNone/>
            </a:pPr>
            <a:endParaRPr lang="de-DE" sz="1500" b="1" u="sng" dirty="0">
              <a:solidFill>
                <a:srgbClr val="EBEBEB"/>
              </a:solidFill>
              <a:hlinkClick r:id="rId2">
                <a:extLst>
                  <a:ext uri="{A12FA001-AC4F-418D-AE19-62706E023703}">
                    <ahyp:hlinkClr xmlns:ahyp="http://schemas.microsoft.com/office/drawing/2018/hyperlinkcolor" val="tx"/>
                  </a:ext>
                </a:extLst>
              </a:hlinkClick>
            </a:endParaRPr>
          </a:p>
          <a:p>
            <a:pPr marL="0" indent="0">
              <a:lnSpc>
                <a:spcPct val="90000"/>
              </a:lnSpc>
              <a:buNone/>
            </a:pPr>
            <a:endParaRPr lang="de-DE" sz="1500" b="1" dirty="0">
              <a:solidFill>
                <a:srgbClr val="EBEBEB"/>
              </a:solidFill>
            </a:endParaRPr>
          </a:p>
          <a:p>
            <a:pPr marL="0" indent="0">
              <a:lnSpc>
                <a:spcPct val="160000"/>
              </a:lnSpc>
              <a:buNone/>
            </a:pPr>
            <a:r>
              <a:rPr lang="de-DE" sz="6200" b="1" dirty="0">
                <a:solidFill>
                  <a:srgbClr val="EBEBEB"/>
                </a:solidFill>
              </a:rPr>
              <a:t>1. Tragen Sie Textstellen (S. 7-21) des Romans zusammen, in denen die </a:t>
            </a:r>
            <a:r>
              <a:rPr lang="de-DE" sz="6200" b="1" i="1" dirty="0">
                <a:solidFill>
                  <a:srgbClr val="EBEBEB"/>
                </a:solidFill>
              </a:rPr>
              <a:t>physische</a:t>
            </a:r>
            <a:r>
              <a:rPr lang="de-DE" sz="6200" b="1" dirty="0">
                <a:solidFill>
                  <a:srgbClr val="EBEBEB"/>
                </a:solidFill>
              </a:rPr>
              <a:t> und </a:t>
            </a:r>
            <a:r>
              <a:rPr lang="de-DE" sz="6200" b="1" i="1" dirty="0">
                <a:solidFill>
                  <a:srgbClr val="EBEBEB"/>
                </a:solidFill>
              </a:rPr>
              <a:t>psychische</a:t>
            </a:r>
            <a:r>
              <a:rPr lang="de-DE" sz="6200" b="1" dirty="0">
                <a:solidFill>
                  <a:srgbClr val="EBEBEB"/>
                </a:solidFill>
              </a:rPr>
              <a:t> Verfassung der Soldaten im Lazarettzug und Lazarett selbst beschrieben werden. Schreiben Sie diese Passagen mit Seitenzahlen heraus.</a:t>
            </a:r>
          </a:p>
          <a:p>
            <a:pPr marL="0" indent="0">
              <a:lnSpc>
                <a:spcPct val="170000"/>
              </a:lnSpc>
              <a:buNone/>
            </a:pPr>
            <a:r>
              <a:rPr lang="de-DE" sz="6200" b="1" dirty="0">
                <a:solidFill>
                  <a:srgbClr val="EBEBEB"/>
                </a:solidFill>
              </a:rPr>
              <a:t>2. Schauen Sie sich die Videos c) und d) an. Stellen Sie schriftlich Vergleiche zu den Schilderungen im Roman an.</a:t>
            </a:r>
          </a:p>
          <a:p>
            <a:pPr>
              <a:lnSpc>
                <a:spcPct val="170000"/>
              </a:lnSpc>
              <a:buAutoNum type="arabicPeriod"/>
            </a:pPr>
            <a:endParaRPr lang="de-DE" sz="6200" b="1" dirty="0">
              <a:solidFill>
                <a:srgbClr val="EBEBEB"/>
              </a:solidFill>
            </a:endParaRPr>
          </a:p>
          <a:p>
            <a:pPr marL="0" indent="0">
              <a:lnSpc>
                <a:spcPct val="90000"/>
              </a:lnSpc>
              <a:buNone/>
            </a:pPr>
            <a:r>
              <a:rPr lang="de-DE" sz="6200" b="1" dirty="0">
                <a:solidFill>
                  <a:srgbClr val="EBEBEB"/>
                </a:solidFill>
              </a:rPr>
              <a:t>	c) Verwundung an der Front: </a:t>
            </a:r>
          </a:p>
          <a:p>
            <a:pPr marL="0" indent="0">
              <a:lnSpc>
                <a:spcPct val="90000"/>
              </a:lnSpc>
              <a:buNone/>
            </a:pPr>
            <a:r>
              <a:rPr lang="de-DE" sz="6200" dirty="0">
                <a:solidFill>
                  <a:schemeClr val="bg2">
                    <a:lumMod val="40000"/>
                    <a:lumOff val="60000"/>
                  </a:schemeClr>
                </a:solidFill>
                <a:hlinkClick r:id="rId3">
                  <a:extLst>
                    <a:ext uri="{A12FA001-AC4F-418D-AE19-62706E023703}">
                      <ahyp:hlinkClr xmlns:ahyp="http://schemas.microsoft.com/office/drawing/2018/hyperlinkcolor" val="tx"/>
                    </a:ext>
                  </a:extLst>
                </a:hlinkClick>
              </a:rPr>
              <a:t>https://www.youtube.com/watch?v=38bmWWppqPM</a:t>
            </a:r>
            <a:endParaRPr lang="de-DE" sz="6200" dirty="0">
              <a:solidFill>
                <a:schemeClr val="bg2">
                  <a:lumMod val="40000"/>
                  <a:lumOff val="60000"/>
                </a:schemeClr>
              </a:solidFill>
            </a:endParaRPr>
          </a:p>
          <a:p>
            <a:pPr marL="0" indent="0">
              <a:lnSpc>
                <a:spcPct val="90000"/>
              </a:lnSpc>
              <a:buNone/>
            </a:pPr>
            <a:endParaRPr lang="de-DE" sz="6200" dirty="0">
              <a:solidFill>
                <a:srgbClr val="EBEBEB"/>
              </a:solidFill>
            </a:endParaRPr>
          </a:p>
          <a:p>
            <a:pPr marL="0" indent="0">
              <a:lnSpc>
                <a:spcPct val="90000"/>
              </a:lnSpc>
              <a:buNone/>
            </a:pPr>
            <a:r>
              <a:rPr lang="de-DE" sz="6200" b="1" dirty="0">
                <a:solidFill>
                  <a:srgbClr val="EBEBEB"/>
                </a:solidFill>
              </a:rPr>
              <a:t>	d) Von der Schulbank an die Front (Video) – Minute 24-30</a:t>
            </a:r>
          </a:p>
          <a:p>
            <a:pPr marL="0" indent="0">
              <a:lnSpc>
                <a:spcPct val="90000"/>
              </a:lnSpc>
              <a:buNone/>
            </a:pPr>
            <a:r>
              <a:rPr lang="de-DE" sz="6200" dirty="0">
                <a:solidFill>
                  <a:schemeClr val="bg2">
                    <a:lumMod val="40000"/>
                    <a:lumOff val="60000"/>
                  </a:schemeClr>
                </a:solidFill>
                <a:hlinkClick r:id="rId4">
                  <a:extLst>
                    <a:ext uri="{A12FA001-AC4F-418D-AE19-62706E023703}">
                      <ahyp:hlinkClr xmlns:ahyp="http://schemas.microsoft.com/office/drawing/2018/hyperlinkcolor" val="tx"/>
                    </a:ext>
                  </a:extLst>
                </a:hlinkClick>
              </a:rPr>
              <a:t>https://www.youtube.com/watch?v=dMGu6HL0X-w</a:t>
            </a:r>
            <a:endParaRPr lang="de-DE" sz="6200" dirty="0">
              <a:solidFill>
                <a:schemeClr val="bg2">
                  <a:lumMod val="40000"/>
                  <a:lumOff val="60000"/>
                </a:schemeClr>
              </a:solidFill>
            </a:endParaRPr>
          </a:p>
          <a:p>
            <a:pPr marL="0" indent="0">
              <a:lnSpc>
                <a:spcPct val="90000"/>
              </a:lnSpc>
              <a:buNone/>
            </a:pPr>
            <a:endParaRPr lang="de-DE" sz="4000" dirty="0">
              <a:solidFill>
                <a:srgbClr val="EBEBEB"/>
              </a:solidFill>
            </a:endParaRPr>
          </a:p>
          <a:p>
            <a:pPr marL="0" indent="0">
              <a:lnSpc>
                <a:spcPct val="90000"/>
              </a:lnSpc>
              <a:buNone/>
            </a:pPr>
            <a:endParaRPr lang="de-DE" sz="1500" dirty="0">
              <a:solidFill>
                <a:srgbClr val="EBEBEB"/>
              </a:solidFill>
            </a:endParaRPr>
          </a:p>
          <a:p>
            <a:pPr marL="0" indent="0">
              <a:lnSpc>
                <a:spcPct val="90000"/>
              </a:lnSpc>
              <a:buNone/>
            </a:pPr>
            <a:endParaRPr lang="de-DE" sz="1500" dirty="0">
              <a:solidFill>
                <a:srgbClr val="EBEBEB"/>
              </a:solidFill>
            </a:endParaRPr>
          </a:p>
          <a:p>
            <a:pPr marL="0" indent="0">
              <a:lnSpc>
                <a:spcPct val="90000"/>
              </a:lnSpc>
              <a:buNone/>
            </a:pPr>
            <a:endParaRPr lang="de-DE" sz="1500" dirty="0">
              <a:solidFill>
                <a:srgbClr val="EBEBEB"/>
              </a:solidFill>
            </a:endParaRPr>
          </a:p>
          <a:p>
            <a:pPr marL="0" indent="0">
              <a:lnSpc>
                <a:spcPct val="90000"/>
              </a:lnSpc>
              <a:buNone/>
            </a:pPr>
            <a:endParaRPr lang="de-DE" sz="1500" dirty="0">
              <a:solidFill>
                <a:srgbClr val="EBEBEB"/>
              </a:solidFill>
            </a:endParaRPr>
          </a:p>
          <a:p>
            <a:pPr marL="0" indent="0">
              <a:lnSpc>
                <a:spcPct val="90000"/>
              </a:lnSpc>
              <a:buNone/>
            </a:pPr>
            <a:endParaRPr lang="de-DE" sz="1500" dirty="0">
              <a:solidFill>
                <a:srgbClr val="EBEBEB"/>
              </a:solidFill>
            </a:endParaRPr>
          </a:p>
        </p:txBody>
      </p:sp>
      <p:sp>
        <p:nvSpPr>
          <p:cNvPr id="4" name="Foliennummernplatzhalter 3">
            <a:extLst>
              <a:ext uri="{FF2B5EF4-FFF2-40B4-BE49-F238E27FC236}">
                <a16:creationId xmlns:a16="http://schemas.microsoft.com/office/drawing/2014/main" id="{590E7DE9-6720-4BC4-953A-DDCFBBC2C649}"/>
              </a:ext>
            </a:extLst>
          </p:cNvPr>
          <p:cNvSpPr>
            <a:spLocks noGrp="1"/>
          </p:cNvSpPr>
          <p:nvPr>
            <p:ph type="sldNum" sz="quarter" idx="12"/>
          </p:nvPr>
        </p:nvSpPr>
        <p:spPr>
          <a:xfrm>
            <a:off x="11017540" y="610622"/>
            <a:ext cx="685800" cy="767687"/>
          </a:xfrm>
        </p:spPr>
        <p:txBody>
          <a:bodyPr anchor="ctr">
            <a:normAutofit/>
          </a:bodyPr>
          <a:lstStyle/>
          <a:p>
            <a:pPr>
              <a:spcAft>
                <a:spcPts val="600"/>
              </a:spcAft>
            </a:pPr>
            <a:fld id="{D57F1E4F-1CFF-5643-939E-217C01CDF565}" type="slidenum">
              <a:rPr lang="en-US" sz="2000">
                <a:solidFill>
                  <a:srgbClr val="FFFFFF"/>
                </a:solidFill>
              </a:rPr>
              <a:pPr>
                <a:spcAft>
                  <a:spcPts val="600"/>
                </a:spcAft>
              </a:pPr>
              <a:t>10</a:t>
            </a:fld>
            <a:endParaRPr lang="en-US" sz="2000">
              <a:solidFill>
                <a:srgbClr val="FFFFFF"/>
              </a:solidFill>
            </a:endParaRPr>
          </a:p>
        </p:txBody>
      </p:sp>
    </p:spTree>
    <p:extLst>
      <p:ext uri="{BB962C8B-B14F-4D97-AF65-F5344CB8AC3E}">
        <p14:creationId xmlns:p14="http://schemas.microsoft.com/office/powerpoint/2010/main" val="1317216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507A19E-F065-1E41-9428-350F16A5D492}"/>
              </a:ext>
            </a:extLst>
          </p:cNvPr>
          <p:cNvSpPr/>
          <p:nvPr/>
        </p:nvSpPr>
        <p:spPr>
          <a:xfrm>
            <a:off x="893956" y="1479075"/>
            <a:ext cx="10404088" cy="4453848"/>
          </a:xfrm>
          <a:prstGeom prst="rect">
            <a:avLst/>
          </a:prstGeom>
        </p:spPr>
        <p:txBody>
          <a:bodyPr wrap="square">
            <a:spAutoFit/>
          </a:bodyPr>
          <a:lstStyle/>
          <a:p>
            <a:pPr algn="just">
              <a:lnSpc>
                <a:spcPct val="150000"/>
              </a:lnSpc>
            </a:pPr>
            <a:r>
              <a:rPr lang="de-DE" sz="2400" b="1" dirty="0">
                <a:solidFill>
                  <a:srgbClr val="FFC000"/>
                </a:solidFill>
              </a:rPr>
              <a:t>Aufgaben: </a:t>
            </a:r>
          </a:p>
          <a:p>
            <a:pPr algn="just">
              <a:lnSpc>
                <a:spcPct val="150000"/>
              </a:lnSpc>
            </a:pPr>
            <a:r>
              <a:rPr lang="de-DE" sz="2400" b="1" dirty="0">
                <a:solidFill>
                  <a:srgbClr val="FFC000"/>
                </a:solidFill>
              </a:rPr>
              <a:t>Veit Kolbe hält es nicht lange in Wien bei den Eltern aus. Also beschließt er, am Neujahrstag zu seinem Onkel Johann an den Mondsee zu fahren. Dort kommt er in einer Unterkunft bei einer herrischen „Quartiersfrau“, Trude Dohm. In Mondsee (gleichnamiges Dorf) wirft er ein Auge auf die KLV-Lehrerin Grete Bildstein, die sich ihm jedoch gegenüber </a:t>
            </a:r>
            <a:r>
              <a:rPr lang="de-DE" sz="2400" b="1" dirty="0" err="1">
                <a:solidFill>
                  <a:srgbClr val="FFC000"/>
                </a:solidFill>
              </a:rPr>
              <a:t>abeisend</a:t>
            </a:r>
            <a:r>
              <a:rPr lang="de-DE" sz="2400" b="1" dirty="0">
                <a:solidFill>
                  <a:srgbClr val="FFC000"/>
                </a:solidFill>
              </a:rPr>
              <a:t> verhält. – Im historischen Kontext ist sie aber keine uninteressante Figur.</a:t>
            </a:r>
            <a:endParaRPr lang="de-DE" sz="2400" dirty="0"/>
          </a:p>
        </p:txBody>
      </p:sp>
    </p:spTree>
    <p:extLst>
      <p:ext uri="{BB962C8B-B14F-4D97-AF65-F5344CB8AC3E}">
        <p14:creationId xmlns:p14="http://schemas.microsoft.com/office/powerpoint/2010/main" val="111576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39EF626-03DE-4F1E-B84A-221653C3F9F3}"/>
              </a:ext>
            </a:extLst>
          </p:cNvPr>
          <p:cNvSpPr>
            <a:spLocks noGrp="1"/>
          </p:cNvSpPr>
          <p:nvPr>
            <p:ph idx="1"/>
          </p:nvPr>
        </p:nvSpPr>
        <p:spPr>
          <a:xfrm>
            <a:off x="466725" y="2095500"/>
            <a:ext cx="11306175" cy="4591050"/>
          </a:xfrm>
        </p:spPr>
        <p:txBody>
          <a:bodyPr>
            <a:normAutofit/>
          </a:bodyPr>
          <a:lstStyle/>
          <a:p>
            <a:pPr marL="0" indent="0">
              <a:buNone/>
            </a:pPr>
            <a:endParaRPr lang="de-DE" sz="1200" b="1" u="sng" dirty="0">
              <a:solidFill>
                <a:schemeClr val="tx1"/>
              </a:solidFill>
              <a:hlinkClick r:id="rId2">
                <a:extLst>
                  <a:ext uri="{A12FA001-AC4F-418D-AE19-62706E023703}">
                    <ahyp:hlinkClr xmlns:ahyp="http://schemas.microsoft.com/office/drawing/2018/hyperlinkcolor" val="tx"/>
                  </a:ext>
                </a:extLst>
              </a:hlinkClick>
            </a:endParaRPr>
          </a:p>
          <a:p>
            <a:pPr marL="0" indent="0">
              <a:lnSpc>
                <a:spcPct val="150000"/>
              </a:lnSpc>
              <a:buNone/>
            </a:pPr>
            <a:r>
              <a:rPr lang="de-DE" b="1" dirty="0">
                <a:solidFill>
                  <a:schemeClr val="tx1"/>
                </a:solidFill>
              </a:rPr>
              <a:t>1. Lesen Sie den Text „</a:t>
            </a:r>
            <a:r>
              <a:rPr lang="de-DE" b="1" dirty="0">
                <a:solidFill>
                  <a:schemeClr val="accent1"/>
                </a:solidFill>
              </a:rPr>
              <a:t>M2:</a:t>
            </a:r>
            <a:r>
              <a:rPr lang="de-DE" b="1" dirty="0">
                <a:solidFill>
                  <a:schemeClr val="tx1"/>
                </a:solidFill>
              </a:rPr>
              <a:t> </a:t>
            </a:r>
            <a:r>
              <a:rPr lang="de-DE" b="1" dirty="0">
                <a:solidFill>
                  <a:schemeClr val="accent1"/>
                </a:solidFill>
              </a:rPr>
              <a:t>Kinderlandverschickung</a:t>
            </a:r>
            <a:r>
              <a:rPr lang="de-DE" b="1" dirty="0">
                <a:solidFill>
                  <a:schemeClr val="tx1"/>
                </a:solidFill>
              </a:rPr>
              <a:t>“ und schauen Sie sich das </a:t>
            </a:r>
            <a:r>
              <a:rPr lang="de-DE" b="1" dirty="0">
                <a:solidFill>
                  <a:srgbClr val="C00000"/>
                </a:solidFill>
              </a:rPr>
              <a:t>Video e) </a:t>
            </a:r>
            <a:r>
              <a:rPr lang="de-DE" b="1" dirty="0">
                <a:solidFill>
                  <a:schemeClr val="tx1"/>
                </a:solidFill>
              </a:rPr>
              <a:t>zur Kinderlandverschickung (Video mit Zeitzeugen) an. Stellen Sie anschließend in einem kurzen Text die Absichten im Kontext der sogenannten „Kinderlandverschickung“ dar.</a:t>
            </a:r>
          </a:p>
          <a:p>
            <a:pPr marL="0" indent="0">
              <a:buNone/>
            </a:pPr>
            <a:r>
              <a:rPr lang="de-DE" b="1" dirty="0" err="1">
                <a:solidFill>
                  <a:srgbClr val="C00000"/>
                </a:solidFill>
              </a:rPr>
              <a:t>e</a:t>
            </a:r>
            <a:r>
              <a:rPr lang="de-DE" b="1" dirty="0">
                <a:solidFill>
                  <a:srgbClr val="C00000"/>
                </a:solidFill>
              </a:rPr>
              <a:t>) Video </a:t>
            </a:r>
            <a:r>
              <a:rPr lang="de-DE" b="1" dirty="0" err="1">
                <a:solidFill>
                  <a:srgbClr val="C00000"/>
                </a:solidFill>
              </a:rPr>
              <a:t>zur„Kinderlandverschickung</a:t>
            </a:r>
            <a:r>
              <a:rPr lang="de-DE" b="1" dirty="0">
                <a:solidFill>
                  <a:srgbClr val="C00000"/>
                </a:solidFill>
              </a:rPr>
              <a:t>“ 		</a:t>
            </a:r>
            <a:r>
              <a:rPr lang="de-DE" dirty="0">
                <a:hlinkClick r:id="rId3"/>
              </a:rPr>
              <a:t>https://vimeo.com/272577712</a:t>
            </a:r>
            <a:endParaRPr lang="de-DE" dirty="0"/>
          </a:p>
          <a:p>
            <a:pPr marL="0" indent="0">
              <a:buNone/>
            </a:pPr>
            <a:endParaRPr lang="de-DE" sz="1600" b="1" dirty="0">
              <a:solidFill>
                <a:srgbClr val="C00000"/>
              </a:solidFill>
            </a:endParaRPr>
          </a:p>
          <a:p>
            <a:pPr marL="0" indent="0">
              <a:lnSpc>
                <a:spcPct val="150000"/>
              </a:lnSpc>
              <a:buNone/>
            </a:pPr>
            <a:r>
              <a:rPr lang="de-DE" sz="1600" b="1" dirty="0">
                <a:solidFill>
                  <a:schemeClr val="tx1"/>
                </a:solidFill>
              </a:rPr>
              <a:t>2. </a:t>
            </a:r>
            <a:r>
              <a:rPr lang="de-DE" b="1" dirty="0">
                <a:solidFill>
                  <a:schemeClr val="tx1"/>
                </a:solidFill>
              </a:rPr>
              <a:t>Auf S. 53 wird eine der Begegnungen Veit Kolbes mit der KLV-Lehrerin Grete Bildstein geschildert. Wie würden Sie die Einstellung von Grete Bildstein einschätzen? Formulieren Sie dazu ein paar Thesen und belegen Sie dies am Text (gerne auch noch über S. 53 hinaus).</a:t>
            </a:r>
            <a:endParaRPr lang="de-DE" b="1" dirty="0">
              <a:solidFill>
                <a:srgbClr val="C00000"/>
              </a:solidFill>
            </a:endParaRPr>
          </a:p>
        </p:txBody>
      </p:sp>
      <p:sp>
        <p:nvSpPr>
          <p:cNvPr id="4" name="Foliennummernplatzhalter 3">
            <a:extLst>
              <a:ext uri="{FF2B5EF4-FFF2-40B4-BE49-F238E27FC236}">
                <a16:creationId xmlns:a16="http://schemas.microsoft.com/office/drawing/2014/main" id="{D436649F-322D-41AC-979A-2AEEADF6A0BB}"/>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7" name="Textfeld 6">
            <a:extLst>
              <a:ext uri="{FF2B5EF4-FFF2-40B4-BE49-F238E27FC236}">
                <a16:creationId xmlns:a16="http://schemas.microsoft.com/office/drawing/2014/main" id="{C2DEA257-E91C-5F43-9481-D642A537460C}"/>
              </a:ext>
            </a:extLst>
          </p:cNvPr>
          <p:cNvSpPr txBox="1"/>
          <p:nvPr/>
        </p:nvSpPr>
        <p:spPr>
          <a:xfrm>
            <a:off x="908895" y="1063416"/>
            <a:ext cx="2332690" cy="584775"/>
          </a:xfrm>
          <a:prstGeom prst="rect">
            <a:avLst/>
          </a:prstGeom>
          <a:noFill/>
        </p:spPr>
        <p:txBody>
          <a:bodyPr wrap="none" rtlCol="0">
            <a:spAutoFit/>
          </a:bodyPr>
          <a:lstStyle/>
          <a:p>
            <a:r>
              <a:rPr lang="de-DE" sz="3200" dirty="0">
                <a:solidFill>
                  <a:schemeClr val="bg1"/>
                </a:solidFill>
              </a:rPr>
              <a:t>Aufgaben:</a:t>
            </a:r>
          </a:p>
        </p:txBody>
      </p:sp>
    </p:spTree>
    <p:extLst>
      <p:ext uri="{BB962C8B-B14F-4D97-AF65-F5344CB8AC3E}">
        <p14:creationId xmlns:p14="http://schemas.microsoft.com/office/powerpoint/2010/main" val="361310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0D4278-6AC1-41CA-885E-4F754FB9890D}"/>
              </a:ext>
            </a:extLst>
          </p:cNvPr>
          <p:cNvSpPr>
            <a:spLocks noGrp="1"/>
          </p:cNvSpPr>
          <p:nvPr>
            <p:ph type="title"/>
          </p:nvPr>
        </p:nvSpPr>
        <p:spPr/>
        <p:txBody>
          <a:bodyPr/>
          <a:lstStyle/>
          <a:p>
            <a:r>
              <a:rPr lang="de-DE" b="1" dirty="0">
                <a:solidFill>
                  <a:srgbClr val="FFC000"/>
                </a:solidFill>
              </a:rPr>
              <a:t>Verschaffen Sie sich nun einen groben Überblick über die Gesamthandlung.</a:t>
            </a:r>
          </a:p>
        </p:txBody>
      </p:sp>
      <p:sp>
        <p:nvSpPr>
          <p:cNvPr id="3" name="Inhaltsplatzhalter 2">
            <a:extLst>
              <a:ext uri="{FF2B5EF4-FFF2-40B4-BE49-F238E27FC236}">
                <a16:creationId xmlns:a16="http://schemas.microsoft.com/office/drawing/2014/main" id="{EF2AEA12-455C-480E-A251-08104ACA4655}"/>
              </a:ext>
            </a:extLst>
          </p:cNvPr>
          <p:cNvSpPr>
            <a:spLocks noGrp="1"/>
          </p:cNvSpPr>
          <p:nvPr>
            <p:ph idx="1"/>
          </p:nvPr>
        </p:nvSpPr>
        <p:spPr>
          <a:xfrm>
            <a:off x="495300" y="2603499"/>
            <a:ext cx="10934700" cy="3902075"/>
          </a:xfrm>
        </p:spPr>
        <p:txBody>
          <a:bodyPr/>
          <a:lstStyle/>
          <a:p>
            <a:pPr marL="0" indent="0">
              <a:buNone/>
            </a:pPr>
            <a:r>
              <a:rPr lang="de-DE" sz="2400" b="1" dirty="0">
                <a:solidFill>
                  <a:srgbClr val="FF0000"/>
                </a:solidFill>
              </a:rPr>
              <a:t>Aufgabe: </a:t>
            </a:r>
            <a:r>
              <a:rPr lang="de-DE" sz="2400" b="1" dirty="0">
                <a:solidFill>
                  <a:schemeClr val="tx1"/>
                </a:solidFill>
              </a:rPr>
              <a:t>Schauen Sie sich das folgende Video (mehrmals!) an. Fertigen Sie in Orientierung daran einen Zeit- und Handlungsstrahl</a:t>
            </a:r>
            <a:r>
              <a:rPr lang="de-DE" dirty="0"/>
              <a:t>.</a:t>
            </a:r>
          </a:p>
          <a:p>
            <a:pPr marL="0" indent="0">
              <a:buNone/>
            </a:pPr>
            <a:endParaRPr lang="de-DE" dirty="0"/>
          </a:p>
          <a:p>
            <a:pPr marL="0" indent="0">
              <a:buNone/>
            </a:pPr>
            <a:r>
              <a:rPr lang="de-DE" dirty="0">
                <a:solidFill>
                  <a:schemeClr val="tx1"/>
                </a:solidFill>
                <a:hlinkClick r:id="rId2">
                  <a:extLst>
                    <a:ext uri="{A12FA001-AC4F-418D-AE19-62706E023703}">
                      <ahyp:hlinkClr xmlns:ahyp="http://schemas.microsoft.com/office/drawing/2018/hyperlinkcolor" val="tx"/>
                    </a:ext>
                  </a:extLst>
                </a:hlinkClick>
              </a:rPr>
              <a:t>https://www.bing.com/videos/search?q=arno+geiger+&amp;&amp;view=detail&amp;mid=3524C10EAD43DC009E483524C10EAD43DC009E48&amp;&amp;FORM=VRDGAR&amp;ru=%2Fvideos%2Fsearch%3Fq%3Darno%2Bgeiger%2B%26FORM%3DHDRSC3</a:t>
            </a:r>
            <a:endParaRPr lang="de-DE" dirty="0">
              <a:solidFill>
                <a:schemeClr val="tx1"/>
              </a:solidFill>
            </a:endParaRPr>
          </a:p>
          <a:p>
            <a:pPr marL="0" indent="0">
              <a:buNone/>
            </a:pPr>
            <a:endParaRPr lang="de-DE" dirty="0"/>
          </a:p>
          <a:p>
            <a:pPr marL="0" indent="0">
              <a:buNone/>
            </a:pPr>
            <a:endParaRPr lang="de-DE" dirty="0"/>
          </a:p>
          <a:p>
            <a:pPr marL="0" indent="0">
              <a:buNone/>
            </a:pPr>
            <a:endParaRPr lang="de-DE" dirty="0"/>
          </a:p>
        </p:txBody>
      </p:sp>
      <p:sp>
        <p:nvSpPr>
          <p:cNvPr id="4" name="Pfeil: nach rechts 3">
            <a:extLst>
              <a:ext uri="{FF2B5EF4-FFF2-40B4-BE49-F238E27FC236}">
                <a16:creationId xmlns:a16="http://schemas.microsoft.com/office/drawing/2014/main" id="{3EB23D59-F7E5-4B3F-A3A5-8B08AFAE7563}"/>
              </a:ext>
            </a:extLst>
          </p:cNvPr>
          <p:cNvSpPr/>
          <p:nvPr/>
        </p:nvSpPr>
        <p:spPr>
          <a:xfrm>
            <a:off x="581025" y="5581650"/>
            <a:ext cx="10848975" cy="447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241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783991-BB70-4B63-981D-E331F9BE3988}"/>
              </a:ext>
            </a:extLst>
          </p:cNvPr>
          <p:cNvSpPr>
            <a:spLocks noGrp="1"/>
          </p:cNvSpPr>
          <p:nvPr>
            <p:ph type="title"/>
          </p:nvPr>
        </p:nvSpPr>
        <p:spPr>
          <a:xfrm>
            <a:off x="923925" y="973669"/>
            <a:ext cx="10544175" cy="902756"/>
          </a:xfrm>
        </p:spPr>
        <p:txBody>
          <a:bodyPr/>
          <a:lstStyle/>
          <a:p>
            <a:r>
              <a:rPr lang="de-DE" b="1" dirty="0">
                <a:solidFill>
                  <a:srgbClr val="FFC000"/>
                </a:solidFill>
              </a:rPr>
              <a:t>Ort der Haupthandlung – Die Drachenwand</a:t>
            </a:r>
          </a:p>
        </p:txBody>
      </p:sp>
      <p:pic>
        <p:nvPicPr>
          <p:cNvPr id="4" name="Inhaltsplatzhalter 3">
            <a:extLst>
              <a:ext uri="{FF2B5EF4-FFF2-40B4-BE49-F238E27FC236}">
                <a16:creationId xmlns:a16="http://schemas.microsoft.com/office/drawing/2014/main" id="{F5C57E40-C28B-4E68-B8AD-ED0EBFFC1530}"/>
              </a:ext>
            </a:extLst>
          </p:cNvPr>
          <p:cNvPicPr>
            <a:picLocks noGrp="1" noChangeAspect="1"/>
          </p:cNvPicPr>
          <p:nvPr>
            <p:ph idx="1"/>
          </p:nvPr>
        </p:nvPicPr>
        <p:blipFill>
          <a:blip r:embed="rId2"/>
          <a:stretch>
            <a:fillRect/>
          </a:stretch>
        </p:blipFill>
        <p:spPr>
          <a:xfrm>
            <a:off x="5053695" y="2400301"/>
            <a:ext cx="6414406" cy="3981450"/>
          </a:xfrm>
          <a:prstGeom prst="rect">
            <a:avLst/>
          </a:prstGeom>
        </p:spPr>
      </p:pic>
      <p:sp>
        <p:nvSpPr>
          <p:cNvPr id="5" name="Rechteck 4">
            <a:extLst>
              <a:ext uri="{FF2B5EF4-FFF2-40B4-BE49-F238E27FC236}">
                <a16:creationId xmlns:a16="http://schemas.microsoft.com/office/drawing/2014/main" id="{FCD08D22-9749-4412-ABA6-30E3FD8C6B3E}"/>
              </a:ext>
            </a:extLst>
          </p:cNvPr>
          <p:cNvSpPr/>
          <p:nvPr/>
        </p:nvSpPr>
        <p:spPr>
          <a:xfrm>
            <a:off x="314325" y="2400300"/>
            <a:ext cx="4714875" cy="3981450"/>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b="0" i="0" dirty="0">
                <a:solidFill>
                  <a:schemeClr val="tx1"/>
                </a:solidFill>
                <a:effectLst/>
                <a:latin typeface="Arial" panose="020B0604020202020204" pitchFamily="34" charset="0"/>
              </a:rPr>
              <a:t>Die </a:t>
            </a:r>
            <a:r>
              <a:rPr lang="de-DE" b="1" i="0" dirty="0">
                <a:solidFill>
                  <a:schemeClr val="tx1"/>
                </a:solidFill>
                <a:effectLst/>
                <a:latin typeface="Arial" panose="020B0604020202020204" pitchFamily="34" charset="0"/>
              </a:rPr>
              <a:t>Drachenwand (Österreich)</a:t>
            </a:r>
            <a:r>
              <a:rPr lang="de-DE" b="0" i="0" dirty="0">
                <a:solidFill>
                  <a:schemeClr val="tx1"/>
                </a:solidFill>
                <a:effectLst/>
                <a:latin typeface="Arial" panose="020B0604020202020204" pitchFamily="34" charset="0"/>
              </a:rPr>
              <a:t> ist eine Felswand mit 1176 </a:t>
            </a:r>
            <a:r>
              <a:rPr lang="de-DE" dirty="0">
                <a:solidFill>
                  <a:schemeClr val="tx1"/>
                </a:solidFill>
                <a:latin typeface="Arial" panose="020B0604020202020204" pitchFamily="34" charset="0"/>
              </a:rPr>
              <a:t>m</a:t>
            </a:r>
            <a:r>
              <a:rPr lang="de-DE" b="0" i="0" dirty="0">
                <a:solidFill>
                  <a:schemeClr val="tx1"/>
                </a:solidFill>
                <a:effectLst/>
                <a:latin typeface="Arial" panose="020B0604020202020204" pitchFamily="34" charset="0"/>
              </a:rPr>
              <a:t> Höhe in den </a:t>
            </a:r>
            <a:r>
              <a:rPr lang="de-DE" dirty="0" err="1">
                <a:solidFill>
                  <a:schemeClr val="tx1"/>
                </a:solidFill>
                <a:latin typeface="Arial" panose="020B0604020202020204" pitchFamily="34" charset="0"/>
              </a:rPr>
              <a:t>Salzkammerg</a:t>
            </a:r>
            <a:r>
              <a:rPr lang="de-DE" dirty="0">
                <a:solidFill>
                  <a:schemeClr val="tx1"/>
                </a:solidFill>
                <a:latin typeface="Arial" panose="020B0604020202020204" pitchFamily="34" charset="0"/>
              </a:rPr>
              <a:t>-Bergen</a:t>
            </a:r>
            <a:r>
              <a:rPr lang="de-DE" b="0" i="0" dirty="0">
                <a:solidFill>
                  <a:schemeClr val="tx1"/>
                </a:solidFill>
                <a:effectLst/>
                <a:latin typeface="Arial" panose="020B0604020202020204" pitchFamily="34" charset="0"/>
              </a:rPr>
              <a:t>, einer Berggruppe in den </a:t>
            </a:r>
            <a:r>
              <a:rPr lang="de-DE" dirty="0">
                <a:solidFill>
                  <a:schemeClr val="tx1"/>
                </a:solidFill>
                <a:latin typeface="Arial" panose="020B0604020202020204" pitchFamily="34" charset="0"/>
              </a:rPr>
              <a:t>Nördlichen Kalkalpen</a:t>
            </a:r>
            <a:r>
              <a:rPr lang="de-DE" b="0" i="0" dirty="0">
                <a:solidFill>
                  <a:schemeClr val="tx1"/>
                </a:solidFill>
                <a:effectLst/>
                <a:latin typeface="Arial" panose="020B0604020202020204" pitchFamily="34" charset="0"/>
              </a:rPr>
              <a:t> am Westufer des </a:t>
            </a:r>
            <a:r>
              <a:rPr lang="de-DE" dirty="0">
                <a:solidFill>
                  <a:schemeClr val="tx1"/>
                </a:solidFill>
                <a:latin typeface="Arial" panose="020B0604020202020204" pitchFamily="34" charset="0"/>
              </a:rPr>
              <a:t>Mondsees.</a:t>
            </a:r>
            <a:r>
              <a:rPr lang="de-DE" b="0" i="0" dirty="0">
                <a:solidFill>
                  <a:schemeClr val="tx1"/>
                </a:solidFill>
                <a:effectLst/>
                <a:latin typeface="Arial" panose="020B0604020202020204" pitchFamily="34" charset="0"/>
              </a:rPr>
              <a:t> Ihre bewaldete südliche Seite weist nur eine geringe Steigung auf, nach Norden jedoch bildet sie eine eindrucksvolle, etwa 700 Meter hohe, fast senkrechte Felswand, die das Panorama des nördlichen Mondsees </a:t>
            </a:r>
            <a:r>
              <a:rPr lang="de-DE" dirty="0">
                <a:solidFill>
                  <a:schemeClr val="tx1"/>
                </a:solidFill>
                <a:latin typeface="Arial" panose="020B0604020202020204" pitchFamily="34" charset="0"/>
              </a:rPr>
              <a:t>dominiert</a:t>
            </a:r>
            <a:r>
              <a:rPr lang="de-DE" b="0" i="0" dirty="0">
                <a:solidFill>
                  <a:schemeClr val="tx1"/>
                </a:solidFill>
                <a:effectLst/>
                <a:latin typeface="Arial" panose="020B0604020202020204" pitchFamily="34" charset="0"/>
              </a:rPr>
              <a:t>.</a:t>
            </a:r>
            <a:endParaRPr lang="de-DE" dirty="0">
              <a:solidFill>
                <a:schemeClr val="tx1"/>
              </a:solidFill>
            </a:endParaRPr>
          </a:p>
        </p:txBody>
      </p:sp>
      <p:sp>
        <p:nvSpPr>
          <p:cNvPr id="6" name="Foliennummernplatzhalter 5">
            <a:extLst>
              <a:ext uri="{FF2B5EF4-FFF2-40B4-BE49-F238E27FC236}">
                <a16:creationId xmlns:a16="http://schemas.microsoft.com/office/drawing/2014/main" id="{82407810-237F-4782-B4F2-A8ADEDC24A9D}"/>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06213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5DD69-84EC-4AC8-B3E1-89F9ECB159EC}"/>
              </a:ext>
            </a:extLst>
          </p:cNvPr>
          <p:cNvSpPr>
            <a:spLocks noGrp="1"/>
          </p:cNvSpPr>
          <p:nvPr>
            <p:ph type="title"/>
          </p:nvPr>
        </p:nvSpPr>
        <p:spPr>
          <a:xfrm>
            <a:off x="457200" y="600075"/>
            <a:ext cx="10163176" cy="1371600"/>
          </a:xfrm>
        </p:spPr>
        <p:txBody>
          <a:bodyPr/>
          <a:lstStyle/>
          <a:p>
            <a:r>
              <a:rPr lang="de-DE" b="1" dirty="0">
                <a:solidFill>
                  <a:srgbClr val="FFC000"/>
                </a:solidFill>
              </a:rPr>
              <a:t>Der Mondsee – unterhalb der Drachenwand</a:t>
            </a:r>
          </a:p>
        </p:txBody>
      </p:sp>
      <p:pic>
        <p:nvPicPr>
          <p:cNvPr id="4" name="Inhaltsplatzhalter 3">
            <a:extLst>
              <a:ext uri="{FF2B5EF4-FFF2-40B4-BE49-F238E27FC236}">
                <a16:creationId xmlns:a16="http://schemas.microsoft.com/office/drawing/2014/main" id="{8111D7BA-F8BF-4615-8C8E-47FFD62588E9}"/>
              </a:ext>
            </a:extLst>
          </p:cNvPr>
          <p:cNvPicPr>
            <a:picLocks noGrp="1" noChangeAspect="1"/>
          </p:cNvPicPr>
          <p:nvPr>
            <p:ph idx="1"/>
          </p:nvPr>
        </p:nvPicPr>
        <p:blipFill>
          <a:blip r:embed="rId2"/>
          <a:stretch>
            <a:fillRect/>
          </a:stretch>
        </p:blipFill>
        <p:spPr>
          <a:xfrm>
            <a:off x="6248400" y="2641225"/>
            <a:ext cx="5319324" cy="3857625"/>
          </a:xfrm>
          <a:prstGeom prst="rect">
            <a:avLst/>
          </a:prstGeom>
          <a:ln>
            <a:solidFill>
              <a:schemeClr val="accent5">
                <a:lumMod val="75000"/>
              </a:schemeClr>
            </a:solidFill>
          </a:ln>
        </p:spPr>
      </p:pic>
      <p:sp>
        <p:nvSpPr>
          <p:cNvPr id="5" name="Rechteck 4">
            <a:extLst>
              <a:ext uri="{FF2B5EF4-FFF2-40B4-BE49-F238E27FC236}">
                <a16:creationId xmlns:a16="http://schemas.microsoft.com/office/drawing/2014/main" id="{1A604836-65F7-4A92-850B-5DFC2800FBBA}"/>
              </a:ext>
            </a:extLst>
          </p:cNvPr>
          <p:cNvSpPr/>
          <p:nvPr/>
        </p:nvSpPr>
        <p:spPr>
          <a:xfrm>
            <a:off x="457200" y="2647950"/>
            <a:ext cx="5553075" cy="3857625"/>
          </a:xfrm>
          <a:prstGeom prst="rect">
            <a:avLst/>
          </a:prstGeom>
          <a:ln>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b="0" i="0" dirty="0">
                <a:solidFill>
                  <a:schemeClr val="tx1"/>
                </a:solidFill>
                <a:effectLst/>
                <a:latin typeface="Arial" panose="020B0604020202020204" pitchFamily="34" charset="0"/>
              </a:rPr>
              <a:t>Der </a:t>
            </a:r>
            <a:r>
              <a:rPr lang="de-DE" b="1" i="0" dirty="0">
                <a:solidFill>
                  <a:schemeClr val="tx1"/>
                </a:solidFill>
                <a:effectLst/>
                <a:latin typeface="Arial" panose="020B0604020202020204" pitchFamily="34" charset="0"/>
              </a:rPr>
              <a:t>Mondsee</a:t>
            </a:r>
            <a:r>
              <a:rPr lang="de-DE" b="0" i="0" dirty="0">
                <a:solidFill>
                  <a:schemeClr val="tx1"/>
                </a:solidFill>
                <a:effectLst/>
                <a:latin typeface="Arial" panose="020B0604020202020204" pitchFamily="34" charset="0"/>
              </a:rPr>
              <a:t>, im oberösterreichischen </a:t>
            </a:r>
            <a:r>
              <a:rPr lang="de-DE" dirty="0" err="1">
                <a:solidFill>
                  <a:schemeClr val="tx1"/>
                </a:solidFill>
                <a:latin typeface="Arial" panose="020B0604020202020204" pitchFamily="34" charset="0"/>
              </a:rPr>
              <a:t>Salzkammmergut</a:t>
            </a:r>
            <a:r>
              <a:rPr lang="de-DE" b="0" i="0" dirty="0">
                <a:solidFill>
                  <a:schemeClr val="tx1"/>
                </a:solidFill>
                <a:effectLst/>
                <a:latin typeface="Arial" panose="020B0604020202020204" pitchFamily="34" charset="0"/>
              </a:rPr>
              <a:t> südwestlich des </a:t>
            </a:r>
            <a:r>
              <a:rPr lang="de-DE" dirty="0">
                <a:solidFill>
                  <a:schemeClr val="tx1"/>
                </a:solidFill>
                <a:latin typeface="Arial" panose="020B0604020202020204" pitchFamily="34" charset="0"/>
              </a:rPr>
              <a:t>Attersees</a:t>
            </a:r>
            <a:r>
              <a:rPr lang="de-DE" b="0" i="0" dirty="0">
                <a:solidFill>
                  <a:schemeClr val="tx1"/>
                </a:solidFill>
                <a:effectLst/>
                <a:latin typeface="Arial" panose="020B0604020202020204" pitchFamily="34" charset="0"/>
              </a:rPr>
              <a:t> gelegen, gehört mit seiner gesamten Fläche zur </a:t>
            </a:r>
            <a:r>
              <a:rPr lang="de-DE" dirty="0">
                <a:solidFill>
                  <a:schemeClr val="tx1"/>
                </a:solidFill>
                <a:latin typeface="Arial" panose="020B0604020202020204" pitchFamily="34" charset="0"/>
              </a:rPr>
              <a:t>gleichnamigen Gemeinde</a:t>
            </a:r>
            <a:r>
              <a:rPr lang="de-DE" b="0" i="0" dirty="0">
                <a:solidFill>
                  <a:schemeClr val="tx1"/>
                </a:solidFill>
                <a:effectLst/>
                <a:latin typeface="Arial" panose="020B0604020202020204" pitchFamily="34" charset="0"/>
              </a:rPr>
              <a:t>. Das Südufer bildet die Grenze zwischen </a:t>
            </a:r>
            <a:r>
              <a:rPr lang="de-DE" dirty="0">
                <a:solidFill>
                  <a:schemeClr val="tx1"/>
                </a:solidFill>
                <a:latin typeface="Arial" panose="020B0604020202020204" pitchFamily="34" charset="0"/>
              </a:rPr>
              <a:t>Oberösterreich</a:t>
            </a:r>
            <a:r>
              <a:rPr lang="de-DE" b="0" i="0" dirty="0">
                <a:solidFill>
                  <a:schemeClr val="tx1"/>
                </a:solidFill>
                <a:effectLst/>
                <a:latin typeface="Arial" panose="020B0604020202020204" pitchFamily="34" charset="0"/>
              </a:rPr>
              <a:t> und dem </a:t>
            </a:r>
            <a:r>
              <a:rPr lang="de-DE" dirty="0">
                <a:solidFill>
                  <a:schemeClr val="tx1"/>
                </a:solidFill>
                <a:latin typeface="Arial" panose="020B0604020202020204" pitchFamily="34" charset="0"/>
              </a:rPr>
              <a:t>Land Salzburg</a:t>
            </a:r>
            <a:r>
              <a:rPr lang="de-DE" b="0" i="0" dirty="0">
                <a:solidFill>
                  <a:schemeClr val="tx1"/>
                </a:solidFill>
                <a:effectLst/>
                <a:latin typeface="Arial" panose="020B0604020202020204" pitchFamily="34" charset="0"/>
              </a:rPr>
              <a:t> sowie zwischen den </a:t>
            </a:r>
            <a:r>
              <a:rPr lang="de-DE" dirty="0">
                <a:solidFill>
                  <a:schemeClr val="tx1"/>
                </a:solidFill>
                <a:latin typeface="Arial" panose="020B0604020202020204" pitchFamily="34" charset="0"/>
              </a:rPr>
              <a:t>Kalkalpen</a:t>
            </a:r>
            <a:r>
              <a:rPr lang="de-DE" b="0" i="0" dirty="0">
                <a:solidFill>
                  <a:schemeClr val="tx1"/>
                </a:solidFill>
                <a:effectLst/>
                <a:latin typeface="Arial" panose="020B0604020202020204" pitchFamily="34" charset="0"/>
              </a:rPr>
              <a:t> im Süden und der </a:t>
            </a:r>
            <a:r>
              <a:rPr lang="de-DE" dirty="0">
                <a:solidFill>
                  <a:schemeClr val="tx1"/>
                </a:solidFill>
                <a:latin typeface="Arial" panose="020B0604020202020204" pitchFamily="34" charset="0"/>
              </a:rPr>
              <a:t>Sandsteinzone</a:t>
            </a:r>
            <a:r>
              <a:rPr lang="de-DE" b="0" i="0" dirty="0">
                <a:solidFill>
                  <a:schemeClr val="tx1"/>
                </a:solidFill>
                <a:effectLst/>
                <a:latin typeface="Arial" panose="020B0604020202020204" pitchFamily="34" charset="0"/>
              </a:rPr>
              <a:t>.</a:t>
            </a:r>
            <a:endParaRPr lang="de-DE" dirty="0">
              <a:solidFill>
                <a:schemeClr val="tx1"/>
              </a:solidFill>
            </a:endParaRPr>
          </a:p>
        </p:txBody>
      </p:sp>
      <p:sp>
        <p:nvSpPr>
          <p:cNvPr id="3" name="Foliennummernplatzhalter 2">
            <a:extLst>
              <a:ext uri="{FF2B5EF4-FFF2-40B4-BE49-F238E27FC236}">
                <a16:creationId xmlns:a16="http://schemas.microsoft.com/office/drawing/2014/main" id="{8D85B4D4-EDBD-40CA-81A0-CCF0C4027852}"/>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14945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89C42-9D71-491F-B8E6-B084EBFC55C8}"/>
              </a:ext>
            </a:extLst>
          </p:cNvPr>
          <p:cNvSpPr>
            <a:spLocks noGrp="1"/>
          </p:cNvSpPr>
          <p:nvPr>
            <p:ph type="title"/>
          </p:nvPr>
        </p:nvSpPr>
        <p:spPr/>
        <p:txBody>
          <a:bodyPr/>
          <a:lstStyle/>
          <a:p>
            <a:r>
              <a:rPr lang="de-DE" b="1" dirty="0">
                <a:solidFill>
                  <a:srgbClr val="FFC000"/>
                </a:solidFill>
              </a:rPr>
              <a:t>Der historische Kontext der Handlung</a:t>
            </a:r>
          </a:p>
        </p:txBody>
      </p:sp>
      <p:sp>
        <p:nvSpPr>
          <p:cNvPr id="3" name="Inhaltsplatzhalter 2">
            <a:extLst>
              <a:ext uri="{FF2B5EF4-FFF2-40B4-BE49-F238E27FC236}">
                <a16:creationId xmlns:a16="http://schemas.microsoft.com/office/drawing/2014/main" id="{A63512F3-E93D-491E-AE07-BF22C8115349}"/>
              </a:ext>
            </a:extLst>
          </p:cNvPr>
          <p:cNvSpPr>
            <a:spLocks noGrp="1"/>
          </p:cNvSpPr>
          <p:nvPr>
            <p:ph idx="1"/>
          </p:nvPr>
        </p:nvSpPr>
        <p:spPr>
          <a:xfrm>
            <a:off x="1154954" y="2603499"/>
            <a:ext cx="10389346" cy="3863975"/>
          </a:xfrm>
        </p:spPr>
        <p:txBody>
          <a:bodyPr>
            <a:normAutofit/>
          </a:bodyPr>
          <a:lstStyle/>
          <a:p>
            <a:pPr marL="0" indent="0" algn="l" fontAlgn="base">
              <a:buNone/>
            </a:pPr>
            <a:r>
              <a:rPr lang="de-DE" sz="2000" b="1" i="0" cap="all" dirty="0">
                <a:solidFill>
                  <a:srgbClr val="222222"/>
                </a:solidFill>
                <a:effectLst/>
                <a:latin typeface="Verdana" panose="020B0604030504040204" pitchFamily="34" charset="0"/>
              </a:rPr>
              <a:t>KLAPPENTEXT</a:t>
            </a:r>
          </a:p>
          <a:p>
            <a:pPr marL="0" indent="0" algn="l" fontAlgn="base">
              <a:buNone/>
            </a:pPr>
            <a:r>
              <a:rPr lang="de-DE" sz="2000" b="0" i="0" dirty="0">
                <a:solidFill>
                  <a:srgbClr val="222222"/>
                </a:solidFill>
                <a:effectLst/>
                <a:latin typeface="Verdana" panose="020B0604030504040204" pitchFamily="34" charset="0"/>
              </a:rPr>
              <a:t>„Veit Kolbe verbringt ein paar Monate am Mondsee, unter der Drachenwand, und trifft hier zwei junge Frauen. Doch Veit ist Soldat auf Urlaub, in Russland verwundet. Was Margot und Margarete mit ihm teilen, ist seine Hoffnung, dass irgendwann wieder das Leben beginnt. </a:t>
            </a:r>
            <a:r>
              <a:rPr lang="de-DE" sz="2000" b="1" i="0" dirty="0">
                <a:solidFill>
                  <a:srgbClr val="222222"/>
                </a:solidFill>
                <a:effectLst/>
                <a:latin typeface="Verdana" panose="020B0604030504040204" pitchFamily="34" charset="0"/>
              </a:rPr>
              <a:t>Es ist 1944, der Weltkrieg verloren, doch wie lang dauert er noch?</a:t>
            </a:r>
            <a:r>
              <a:rPr lang="de-DE" sz="2000" b="0" i="0" dirty="0">
                <a:solidFill>
                  <a:srgbClr val="222222"/>
                </a:solidFill>
                <a:effectLst/>
                <a:latin typeface="Verdana" panose="020B0604030504040204" pitchFamily="34" charset="0"/>
              </a:rPr>
              <a:t> Arno Geiger erzählt von Veits Alpträumen, vom "Brasilianer", der von der Rückkehr nach Rio de Janeiro träumt, von der seltsamen Normalität in diesem Dorf in Österreich - und von der Liebe. Ein herausragender Roman über den einzelnen Menschen und die Macht der Geschichte, über das Persönlichste und den Krieg, über die Toten und die Überlebenden.“</a:t>
            </a:r>
          </a:p>
          <a:p>
            <a:pPr marL="0" indent="0">
              <a:buNone/>
            </a:pPr>
            <a:endParaRPr lang="de-DE" dirty="0"/>
          </a:p>
        </p:txBody>
      </p:sp>
      <p:sp>
        <p:nvSpPr>
          <p:cNvPr id="4" name="Foliennummernplatzhalter 3">
            <a:extLst>
              <a:ext uri="{FF2B5EF4-FFF2-40B4-BE49-F238E27FC236}">
                <a16:creationId xmlns:a16="http://schemas.microsoft.com/office/drawing/2014/main" id="{AA98AF27-ED87-48DF-8F4D-C0ABCF597052}"/>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33550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72975-7CFC-47A3-A329-985FC42D8582}"/>
              </a:ext>
            </a:extLst>
          </p:cNvPr>
          <p:cNvSpPr>
            <a:spLocks noGrp="1"/>
          </p:cNvSpPr>
          <p:nvPr>
            <p:ph type="title"/>
          </p:nvPr>
        </p:nvSpPr>
        <p:spPr>
          <a:xfrm>
            <a:off x="1154954" y="2644725"/>
            <a:ext cx="8865623" cy="1913207"/>
          </a:xfrm>
        </p:spPr>
        <p:txBody>
          <a:bodyPr/>
          <a:lstStyle/>
          <a:p>
            <a:r>
              <a:rPr lang="de-DE" sz="2800" b="1" dirty="0">
                <a:solidFill>
                  <a:srgbClr val="FFFF00"/>
                </a:solidFill>
              </a:rPr>
              <a:t> </a:t>
            </a:r>
            <a:br>
              <a:rPr lang="de-DE" sz="2800" b="1" dirty="0">
                <a:solidFill>
                  <a:srgbClr val="FFFF00"/>
                </a:solidFill>
              </a:rPr>
            </a:br>
            <a:r>
              <a:rPr lang="de-DE" sz="2800" b="1" dirty="0">
                <a:solidFill>
                  <a:srgbClr val="FFFF00"/>
                </a:solidFill>
              </a:rPr>
              <a:t>Der Roman spielt in Österreich. Die Hauptfigur (Veit Kolbe) ist in Wien (Österreich) geboren und trägt die Uniform der deutschen Nationalsozialisten. Um die Romanhandlung in den historischen Kontext einordnen zu können, ist es wichtig, sich einiger geschichtlicher Zusammenhänge zu vergewissern.</a:t>
            </a:r>
            <a:br>
              <a:rPr lang="de-DE" sz="2800" b="1" dirty="0">
                <a:solidFill>
                  <a:srgbClr val="FFFF00"/>
                </a:solidFill>
              </a:rPr>
            </a:br>
            <a:endParaRPr lang="de-DE" sz="2800" b="1" dirty="0">
              <a:solidFill>
                <a:srgbClr val="FFFF00"/>
              </a:solidFill>
            </a:endParaRPr>
          </a:p>
        </p:txBody>
      </p:sp>
      <p:sp>
        <p:nvSpPr>
          <p:cNvPr id="3" name="Inhaltsplatzhalter 2">
            <a:extLst>
              <a:ext uri="{FF2B5EF4-FFF2-40B4-BE49-F238E27FC236}">
                <a16:creationId xmlns:a16="http://schemas.microsoft.com/office/drawing/2014/main" id="{339EF626-03DE-4F1E-B84A-221653C3F9F3}"/>
              </a:ext>
            </a:extLst>
          </p:cNvPr>
          <p:cNvSpPr>
            <a:spLocks noGrp="1"/>
          </p:cNvSpPr>
          <p:nvPr>
            <p:ph type="body" idx="1"/>
          </p:nvPr>
        </p:nvSpPr>
        <p:spPr>
          <a:xfrm>
            <a:off x="670931" y="4270918"/>
            <a:ext cx="10850137" cy="1351053"/>
          </a:xfrm>
        </p:spPr>
        <p:txBody>
          <a:bodyPr>
            <a:normAutofit/>
          </a:bodyPr>
          <a:lstStyle/>
          <a:p>
            <a:pPr marL="0" indent="0">
              <a:buNone/>
            </a:pPr>
            <a:endParaRPr lang="de-DE" sz="2000" b="1" dirty="0">
              <a:solidFill>
                <a:schemeClr val="tx1"/>
              </a:solidFill>
            </a:endParaRPr>
          </a:p>
          <a:p>
            <a:pPr marL="0" indent="0">
              <a:buNone/>
            </a:pPr>
            <a:endParaRPr lang="de-DE" dirty="0"/>
          </a:p>
          <a:p>
            <a:pPr marL="0" indent="0">
              <a:buNone/>
            </a:pPr>
            <a:endParaRPr lang="de-DE" dirty="0"/>
          </a:p>
        </p:txBody>
      </p:sp>
      <p:sp>
        <p:nvSpPr>
          <p:cNvPr id="4" name="Foliennummernplatzhalter 3">
            <a:extLst>
              <a:ext uri="{FF2B5EF4-FFF2-40B4-BE49-F238E27FC236}">
                <a16:creationId xmlns:a16="http://schemas.microsoft.com/office/drawing/2014/main" id="{6326210C-56A5-4B39-A86F-AEE5449576B3}"/>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2167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22B22D-2D9F-3D48-A8AF-7AA56C76B0D6}"/>
              </a:ext>
            </a:extLst>
          </p:cNvPr>
          <p:cNvSpPr/>
          <p:nvPr/>
        </p:nvSpPr>
        <p:spPr>
          <a:xfrm>
            <a:off x="241609" y="157433"/>
            <a:ext cx="11255298" cy="7171194"/>
          </a:xfrm>
          <a:prstGeom prst="rect">
            <a:avLst/>
          </a:prstGeom>
        </p:spPr>
        <p:txBody>
          <a:bodyPr wrap="square">
            <a:spAutoFit/>
          </a:bodyPr>
          <a:lstStyle/>
          <a:p>
            <a:r>
              <a:rPr lang="de-DE" sz="2400" b="1" dirty="0"/>
              <a:t>Lesen Sie M1 </a:t>
            </a:r>
            <a:r>
              <a:rPr lang="de-DE" sz="2000" b="1" dirty="0"/>
              <a:t>(„</a:t>
            </a:r>
            <a:r>
              <a:rPr lang="de-DE" sz="2000" b="1" kern="1800" dirty="0">
                <a:latin typeface="Times New Roman" panose="02020603050405020304" pitchFamily="18" charset="0"/>
                <a:ea typeface="Times New Roman" panose="02020603050405020304" pitchFamily="18" charset="0"/>
                <a:cs typeface="Times New Roman" panose="02020603050405020304" pitchFamily="18" charset="0"/>
              </a:rPr>
              <a:t>Vor 80 Jahren: Einmarsch der Wehrmacht in Österreich – Wie heute dort an den `Anschluss´ erinnert wird</a:t>
            </a:r>
            <a:r>
              <a:rPr lang="de-DE" sz="2000" b="1" dirty="0"/>
              <a:t>“)</a:t>
            </a:r>
            <a:r>
              <a:rPr lang="de-DE" sz="2400" b="1" dirty="0"/>
              <a:t> und beantworten sie unterstützend mit Zitaten die darunter vermerkten Fragen.</a:t>
            </a:r>
          </a:p>
          <a:p>
            <a:r>
              <a:rPr lang="de-DE" sz="2000" dirty="0">
                <a:solidFill>
                  <a:schemeClr val="tx2">
                    <a:lumMod val="60000"/>
                    <a:lumOff val="40000"/>
                  </a:schemeClr>
                </a:solidFill>
                <a:hlinkClick r:id="rId2">
                  <a:extLst>
                    <a:ext uri="{A12FA001-AC4F-418D-AE19-62706E023703}">
                      <ahyp:hlinkClr xmlns:ahyp="http://schemas.microsoft.com/office/drawing/2018/hyperlinkcolor" val="tx"/>
                    </a:ext>
                  </a:extLst>
                </a:hlinkClick>
              </a:rPr>
              <a:t>https://www.bpb.de/politik/hintergrund-aktuell/265958/anschluss-oesterreich</a:t>
            </a:r>
            <a:endParaRPr lang="de-DE" sz="2000" dirty="0">
              <a:solidFill>
                <a:schemeClr val="tx2">
                  <a:lumMod val="60000"/>
                  <a:lumOff val="40000"/>
                </a:schemeClr>
              </a:solidFill>
            </a:endParaRPr>
          </a:p>
          <a:p>
            <a:endParaRPr lang="de-DE" sz="800" dirty="0">
              <a:solidFill>
                <a:schemeClr val="tx2">
                  <a:lumMod val="60000"/>
                  <a:lumOff val="40000"/>
                </a:schemeClr>
              </a:solidFill>
            </a:endParaRPr>
          </a:p>
          <a:p>
            <a:endParaRPr lang="de-DE" dirty="0"/>
          </a:p>
          <a:p>
            <a:pPr marL="342900" indent="-342900">
              <a:buAutoNum type="arabicParenR"/>
            </a:pPr>
            <a:r>
              <a:rPr lang="de-DE" sz="2400" dirty="0"/>
              <a:t>Wie würden Sie den Anschluss Österreichs an Hitlerdeutschland beschreiben? Geben Sie die Abläufe möglichst genau wieder. </a:t>
            </a:r>
          </a:p>
          <a:p>
            <a:pPr marL="342900" indent="-342900">
              <a:buAutoNum type="arabicParenR"/>
            </a:pPr>
            <a:endParaRPr lang="de-DE" sz="2400" dirty="0"/>
          </a:p>
          <a:p>
            <a:pPr marL="342900" indent="-342900">
              <a:buAutoNum type="arabicParenR"/>
            </a:pPr>
            <a:r>
              <a:rPr lang="de-DE" sz="2400" dirty="0"/>
              <a:t>Würden Sie Österreich als ein “Opfer“ von Nazi-Deutschland bezeichnen? – Wie würden Sie sich hier zum Opferbegriff positionieren? – Begründen Sie. </a:t>
            </a:r>
          </a:p>
          <a:p>
            <a:pPr marL="342900" indent="-342900">
              <a:buAutoNum type="arabicParenR"/>
            </a:pPr>
            <a:endParaRPr lang="de-DE" sz="2400" dirty="0"/>
          </a:p>
          <a:p>
            <a:pPr marL="342900" indent="-342900">
              <a:buAutoNum type="arabicParenR"/>
            </a:pPr>
            <a:r>
              <a:rPr lang="de-DE" sz="2400" dirty="0"/>
              <a:t>Im Roman „Unter der Drachenwand“ wird in einer Passage von einem Gespräch erzählt, das Veit mit seinem Vater über die kriegerische Gegenwart führt (S.28 „Im Gespräch mit Papa…“-S.29 „Ich hatte den </a:t>
            </a:r>
            <a:r>
              <a:rPr lang="de-DE" sz="2400" dirty="0" err="1"/>
              <a:t>Irsinn</a:t>
            </a:r>
            <a:r>
              <a:rPr lang="de-DE" sz="2400" dirty="0"/>
              <a:t> der Front…“) Erklären Sie die unterschiedlichen Einstellungen von Vater und Sohn. Machen Sie dies anhand von Zitaten aus dieser Passage deutlich. </a:t>
            </a:r>
          </a:p>
          <a:p>
            <a:endParaRPr lang="de-DE" dirty="0"/>
          </a:p>
        </p:txBody>
      </p:sp>
    </p:spTree>
    <p:extLst>
      <p:ext uri="{BB962C8B-B14F-4D97-AF65-F5344CB8AC3E}">
        <p14:creationId xmlns:p14="http://schemas.microsoft.com/office/powerpoint/2010/main" val="245316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63E11-D636-A946-BBEE-6B8D5ACDC2E6}"/>
              </a:ext>
            </a:extLst>
          </p:cNvPr>
          <p:cNvSpPr>
            <a:spLocks noGrp="1"/>
          </p:cNvSpPr>
          <p:nvPr>
            <p:ph type="title"/>
          </p:nvPr>
        </p:nvSpPr>
        <p:spPr/>
        <p:txBody>
          <a:bodyPr/>
          <a:lstStyle/>
          <a:p>
            <a:r>
              <a:rPr lang="de-DE" dirty="0"/>
              <a:t>Aufgaben:</a:t>
            </a:r>
          </a:p>
        </p:txBody>
      </p:sp>
      <p:sp>
        <p:nvSpPr>
          <p:cNvPr id="3" name="Inhaltsplatzhalter 2">
            <a:extLst>
              <a:ext uri="{FF2B5EF4-FFF2-40B4-BE49-F238E27FC236}">
                <a16:creationId xmlns:a16="http://schemas.microsoft.com/office/drawing/2014/main" id="{52699489-315A-2B47-961C-27045FFFDF6C}"/>
              </a:ext>
            </a:extLst>
          </p:cNvPr>
          <p:cNvSpPr>
            <a:spLocks noGrp="1"/>
          </p:cNvSpPr>
          <p:nvPr>
            <p:ph idx="1"/>
          </p:nvPr>
        </p:nvSpPr>
        <p:spPr>
          <a:xfrm>
            <a:off x="457200" y="2603500"/>
            <a:ext cx="11151220" cy="3416300"/>
          </a:xfrm>
        </p:spPr>
        <p:txBody>
          <a:bodyPr>
            <a:normAutofit/>
          </a:bodyPr>
          <a:lstStyle/>
          <a:p>
            <a:pPr marL="0" indent="0">
              <a:buNone/>
            </a:pPr>
            <a:r>
              <a:rPr lang="de-DE" sz="2000" b="1" dirty="0">
                <a:solidFill>
                  <a:schemeClr val="tx1"/>
                </a:solidFill>
              </a:rPr>
              <a:t>2. Schauen Sie sich das </a:t>
            </a:r>
            <a:r>
              <a:rPr lang="de-DE" sz="2000" b="1" dirty="0">
                <a:solidFill>
                  <a:srgbClr val="C00000"/>
                </a:solidFill>
              </a:rPr>
              <a:t>Video a)</a:t>
            </a:r>
            <a:r>
              <a:rPr lang="de-DE" sz="2000" b="1" dirty="0">
                <a:solidFill>
                  <a:schemeClr val="tx1"/>
                </a:solidFill>
              </a:rPr>
              <a:t> an und ergänzen Sie ggfls. Ihre Ausführungen. Wer noch eine Vertiefung vornehmen möchte, dem sei unbedingt auch </a:t>
            </a:r>
            <a:r>
              <a:rPr lang="de-DE" sz="2000" b="1" dirty="0">
                <a:solidFill>
                  <a:srgbClr val="C00000"/>
                </a:solidFill>
              </a:rPr>
              <a:t>Video b) </a:t>
            </a:r>
            <a:r>
              <a:rPr lang="de-DE" sz="2000" b="1" dirty="0">
                <a:solidFill>
                  <a:schemeClr val="tx1"/>
                </a:solidFill>
              </a:rPr>
              <a:t>empfohlen.</a:t>
            </a:r>
          </a:p>
          <a:p>
            <a:pPr marL="0" indent="0">
              <a:buNone/>
            </a:pPr>
            <a:endParaRPr lang="de-DE" sz="2000" b="1" dirty="0">
              <a:solidFill>
                <a:srgbClr val="C00000"/>
              </a:solidFill>
            </a:endParaRPr>
          </a:p>
          <a:p>
            <a:pPr>
              <a:buAutoNum type="alphaLcParenR"/>
            </a:pPr>
            <a:r>
              <a:rPr lang="de-DE" sz="2000" b="1" dirty="0">
                <a:solidFill>
                  <a:srgbClr val="C00000"/>
                </a:solidFill>
              </a:rPr>
              <a:t>Österreich schließt sich Nazi-Deutschland an</a:t>
            </a:r>
          </a:p>
          <a:p>
            <a:pPr marL="0" indent="0">
              <a:buNone/>
            </a:pPr>
            <a:r>
              <a:rPr lang="de-DE" sz="2000" b="1" dirty="0">
                <a:solidFill>
                  <a:srgbClr val="C00000"/>
                </a:solidFill>
                <a:hlinkClick r:id="rId2"/>
              </a:rPr>
              <a:t>https://www.youtube.com/watch?v=Oz6dIgFjn3Q</a:t>
            </a:r>
            <a:endParaRPr lang="de-DE" sz="2000" b="1" dirty="0">
              <a:solidFill>
                <a:srgbClr val="C00000"/>
              </a:solidFill>
            </a:endParaRPr>
          </a:p>
          <a:p>
            <a:pPr marL="0" indent="0">
              <a:buNone/>
            </a:pPr>
            <a:endParaRPr lang="de-DE" b="1" dirty="0">
              <a:solidFill>
                <a:srgbClr val="C00000"/>
              </a:solidFill>
            </a:endParaRPr>
          </a:p>
          <a:p>
            <a:pPr marL="0" indent="0">
              <a:buNone/>
            </a:pPr>
            <a:r>
              <a:rPr lang="de-DE" b="1" dirty="0">
                <a:solidFill>
                  <a:srgbClr val="C00000"/>
                </a:solidFill>
              </a:rPr>
              <a:t>b) Vertiefung (Video in Langfassung)</a:t>
            </a:r>
          </a:p>
          <a:p>
            <a:pPr marL="0" indent="0">
              <a:buNone/>
            </a:pPr>
            <a:r>
              <a:rPr lang="de-DE" b="1" dirty="0">
                <a:solidFill>
                  <a:srgbClr val="C00000"/>
                </a:solidFill>
                <a:hlinkClick r:id="rId3"/>
              </a:rPr>
              <a:t>https://www.youtube.com/watch?v=HP6LWfgguWw</a:t>
            </a:r>
            <a:endParaRPr lang="de-DE" b="1" dirty="0">
              <a:solidFill>
                <a:srgbClr val="C00000"/>
              </a:solidFill>
            </a:endParaRPr>
          </a:p>
          <a:p>
            <a:pPr marL="0" indent="0">
              <a:buNone/>
            </a:pPr>
            <a:endParaRPr lang="de-DE" b="1" dirty="0">
              <a:solidFill>
                <a:srgbClr val="C00000"/>
              </a:solidFill>
            </a:endParaRPr>
          </a:p>
          <a:p>
            <a:endParaRPr lang="de-DE" dirty="0"/>
          </a:p>
        </p:txBody>
      </p:sp>
    </p:spTree>
    <p:extLst>
      <p:ext uri="{BB962C8B-B14F-4D97-AF65-F5344CB8AC3E}">
        <p14:creationId xmlns:p14="http://schemas.microsoft.com/office/powerpoint/2010/main" val="1748765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298365D-16DA-FA4A-9870-33DACC25F8E9}"/>
              </a:ext>
            </a:extLst>
          </p:cNvPr>
          <p:cNvSpPr>
            <a:spLocks noGrp="1"/>
          </p:cNvSpPr>
          <p:nvPr>
            <p:ph idx="4294967295"/>
          </p:nvPr>
        </p:nvSpPr>
        <p:spPr>
          <a:xfrm>
            <a:off x="0" y="2603500"/>
            <a:ext cx="8824913" cy="3416300"/>
          </a:xfrm>
        </p:spPr>
        <p:txBody>
          <a:bodyPr/>
          <a:lstStyle/>
          <a:p>
            <a:pPr marL="0" indent="0">
              <a:buNone/>
            </a:pPr>
            <a:endParaRPr lang="de-DE" dirty="0"/>
          </a:p>
          <a:p>
            <a:pPr marL="0" indent="0">
              <a:buNone/>
            </a:pPr>
            <a:endParaRPr lang="de-DE" dirty="0"/>
          </a:p>
          <a:p>
            <a:pPr marL="0" indent="0">
              <a:buNone/>
            </a:pPr>
            <a:endParaRPr lang="de-DE" dirty="0"/>
          </a:p>
        </p:txBody>
      </p:sp>
      <p:pic>
        <p:nvPicPr>
          <p:cNvPr id="5" name="Onlinemedien 4" descr="Anschluss Österreichs">
            <a:hlinkClick r:id="" action="ppaction://media"/>
            <a:extLst>
              <a:ext uri="{FF2B5EF4-FFF2-40B4-BE49-F238E27FC236}">
                <a16:creationId xmlns:a16="http://schemas.microsoft.com/office/drawing/2014/main" id="{4FF53EEA-2C79-5244-BC11-7929EE0E1431}"/>
              </a:ext>
            </a:extLst>
          </p:cNvPr>
          <p:cNvPicPr>
            <a:picLocks noRot="1" noChangeAspect="1"/>
          </p:cNvPicPr>
          <p:nvPr>
            <a:videoFile r:link="rId1"/>
          </p:nvPr>
        </p:nvPicPr>
        <p:blipFill>
          <a:blip r:embed="rId3"/>
          <a:stretch>
            <a:fillRect/>
          </a:stretch>
        </p:blipFill>
        <p:spPr>
          <a:xfrm>
            <a:off x="393895" y="138426"/>
            <a:ext cx="11648050" cy="6581148"/>
          </a:xfrm>
          <a:prstGeom prst="rect">
            <a:avLst/>
          </a:prstGeom>
        </p:spPr>
      </p:pic>
    </p:spTree>
    <p:extLst>
      <p:ext uri="{BB962C8B-B14F-4D97-AF65-F5344CB8AC3E}">
        <p14:creationId xmlns:p14="http://schemas.microsoft.com/office/powerpoint/2010/main" val="265144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8E92A9B-56BB-484E-A885-6FF999C15F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8" name="Rectangle 7">
              <a:extLst>
                <a:ext uri="{FF2B5EF4-FFF2-40B4-BE49-F238E27FC236}">
                  <a16:creationId xmlns:a16="http://schemas.microsoft.com/office/drawing/2014/main" id="{882D236D-EC3D-4158-9972-C92C36D60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9F1A34D6-00E0-4160-B42C-C0F61837F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8F0CCB13-1DEC-47CE-B46A-6F8911527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1287698F-BA3C-4B14-8EFD-4BB510CA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E098F9C4-2AE2-4FA4-974F-9C9F4ED35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a:extLst>
                <a:ext uri="{FF2B5EF4-FFF2-40B4-BE49-F238E27FC236}">
                  <a16:creationId xmlns:a16="http://schemas.microsoft.com/office/drawing/2014/main" id="{BD6C01FB-DF9D-42FE-9C82-DEF119DB6A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a:extLst>
                <a:ext uri="{FF2B5EF4-FFF2-40B4-BE49-F238E27FC236}">
                  <a16:creationId xmlns:a16="http://schemas.microsoft.com/office/drawing/2014/main" id="{7B264309-727F-43C4-9E15-AB69155D89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id="{3E20E404-0173-46F6-9DC4-C960A5778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22" name="Group 2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3" name="Rectangle 2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Rechteck 1">
            <a:extLst>
              <a:ext uri="{FF2B5EF4-FFF2-40B4-BE49-F238E27FC236}">
                <a16:creationId xmlns:a16="http://schemas.microsoft.com/office/drawing/2014/main" id="{1850EB20-82EB-D04C-A64F-09CB23601219}"/>
              </a:ext>
            </a:extLst>
          </p:cNvPr>
          <p:cNvSpPr/>
          <p:nvPr/>
        </p:nvSpPr>
        <p:spPr>
          <a:xfrm>
            <a:off x="745588" y="671193"/>
            <a:ext cx="10378024" cy="5495431"/>
          </a:xfrm>
          <a:prstGeom prst="rect">
            <a:avLst/>
          </a:prstGeom>
        </p:spPr>
        <p:txBody>
          <a:bodyPr vert="horz" wrap="square" lIns="91440" tIns="45720" rIns="91440" bIns="45720" rtlCol="0" anchor="ctr">
            <a:noAutofit/>
          </a:bodyPr>
          <a:lstStyle/>
          <a:p>
            <a:pPr>
              <a:lnSpc>
                <a:spcPct val="150000"/>
              </a:lnSpc>
              <a:spcBef>
                <a:spcPts val="1000"/>
              </a:spcBef>
              <a:buClr>
                <a:schemeClr val="accent1"/>
              </a:buClr>
              <a:buSzPct val="80000"/>
            </a:pPr>
            <a:r>
              <a:rPr lang="en-US" sz="2400" b="1" dirty="0" err="1">
                <a:solidFill>
                  <a:srgbClr val="FFFF00"/>
                </a:solidFill>
              </a:rPr>
              <a:t>Als</a:t>
            </a:r>
            <a:r>
              <a:rPr lang="en-US" sz="2400" b="1" dirty="0">
                <a:solidFill>
                  <a:srgbClr val="FFFF00"/>
                </a:solidFill>
              </a:rPr>
              <a:t> </a:t>
            </a:r>
            <a:r>
              <a:rPr lang="en-US" sz="2400" b="1" dirty="0" err="1">
                <a:solidFill>
                  <a:srgbClr val="FFFF00"/>
                </a:solidFill>
              </a:rPr>
              <a:t>Leser</a:t>
            </a:r>
            <a:r>
              <a:rPr lang="en-US" sz="2400" b="1" dirty="0">
                <a:solidFill>
                  <a:srgbClr val="FFFF00"/>
                </a:solidFill>
              </a:rPr>
              <a:t>*</a:t>
            </a:r>
            <a:r>
              <a:rPr lang="en-US" sz="2400" b="1" dirty="0" err="1">
                <a:solidFill>
                  <a:srgbClr val="FFFF00"/>
                </a:solidFill>
              </a:rPr>
              <a:t>innen</a:t>
            </a:r>
            <a:r>
              <a:rPr lang="en-US" sz="2400" b="1" dirty="0">
                <a:solidFill>
                  <a:srgbClr val="FFFF00"/>
                </a:solidFill>
              </a:rPr>
              <a:t> </a:t>
            </a:r>
            <a:r>
              <a:rPr lang="en-US" sz="2400" b="1" dirty="0" err="1">
                <a:solidFill>
                  <a:srgbClr val="FFFF00"/>
                </a:solidFill>
              </a:rPr>
              <a:t>lernen</a:t>
            </a:r>
            <a:r>
              <a:rPr lang="en-US" sz="2400" b="1" dirty="0">
                <a:solidFill>
                  <a:srgbClr val="FFFF00"/>
                </a:solidFill>
              </a:rPr>
              <a:t> </a:t>
            </a:r>
            <a:r>
              <a:rPr lang="en-US" sz="2400" b="1" dirty="0" err="1">
                <a:solidFill>
                  <a:srgbClr val="FFFF00"/>
                </a:solidFill>
              </a:rPr>
              <a:t>wir</a:t>
            </a:r>
            <a:r>
              <a:rPr lang="en-US" sz="2400" b="1" dirty="0">
                <a:solidFill>
                  <a:srgbClr val="FFFF00"/>
                </a:solidFill>
              </a:rPr>
              <a:t> </a:t>
            </a:r>
            <a:r>
              <a:rPr lang="en-US" sz="2400" b="1" dirty="0" err="1">
                <a:solidFill>
                  <a:srgbClr val="FFFF00"/>
                </a:solidFill>
              </a:rPr>
              <a:t>Veit</a:t>
            </a:r>
            <a:r>
              <a:rPr lang="en-US" sz="2400" b="1" dirty="0">
                <a:solidFill>
                  <a:srgbClr val="FFFF00"/>
                </a:solidFill>
              </a:rPr>
              <a:t> Kolbe </a:t>
            </a:r>
            <a:r>
              <a:rPr lang="en-US" sz="2400" b="1" dirty="0" err="1">
                <a:solidFill>
                  <a:srgbClr val="FFFF00"/>
                </a:solidFill>
              </a:rPr>
              <a:t>im</a:t>
            </a:r>
            <a:r>
              <a:rPr lang="en-US" sz="2400" b="1" dirty="0">
                <a:solidFill>
                  <a:srgbClr val="FFFF00"/>
                </a:solidFill>
              </a:rPr>
              <a:t> Alter von 24 Jahren </a:t>
            </a:r>
            <a:r>
              <a:rPr lang="en-US" sz="2400" b="1" dirty="0" err="1">
                <a:solidFill>
                  <a:srgbClr val="FFFF00"/>
                </a:solidFill>
              </a:rPr>
              <a:t>kennen</a:t>
            </a:r>
            <a:r>
              <a:rPr lang="en-US" sz="2400" b="1" dirty="0">
                <a:solidFill>
                  <a:srgbClr val="FFFF00"/>
                </a:solidFill>
              </a:rPr>
              <a:t>. </a:t>
            </a:r>
            <a:r>
              <a:rPr lang="en-US" sz="2400" b="1" dirty="0" err="1">
                <a:solidFill>
                  <a:srgbClr val="FFFF00"/>
                </a:solidFill>
              </a:rPr>
              <a:t>Wir</a:t>
            </a:r>
            <a:r>
              <a:rPr lang="en-US" sz="2400" b="1" dirty="0">
                <a:solidFill>
                  <a:srgbClr val="FFFF00"/>
                </a:solidFill>
              </a:rPr>
              <a:t> </a:t>
            </a:r>
            <a:r>
              <a:rPr lang="en-US" sz="2400" b="1" dirty="0" err="1">
                <a:solidFill>
                  <a:srgbClr val="FFFF00"/>
                </a:solidFill>
              </a:rPr>
              <a:t>schreiben</a:t>
            </a:r>
            <a:r>
              <a:rPr lang="en-US" sz="2400" b="1" dirty="0">
                <a:solidFill>
                  <a:srgbClr val="FFFF00"/>
                </a:solidFill>
              </a:rPr>
              <a:t> das </a:t>
            </a:r>
            <a:r>
              <a:rPr lang="en-US" sz="2400" b="1" dirty="0" err="1">
                <a:solidFill>
                  <a:srgbClr val="FFFF00"/>
                </a:solidFill>
              </a:rPr>
              <a:t>Jahr</a:t>
            </a:r>
            <a:r>
              <a:rPr lang="en-US" sz="2400" b="1" dirty="0">
                <a:solidFill>
                  <a:srgbClr val="FFFF00"/>
                </a:solidFill>
              </a:rPr>
              <a:t> 1944. Der `Anschluss´ </a:t>
            </a:r>
            <a:r>
              <a:rPr lang="en-US" sz="2400" b="1" dirty="0" err="1">
                <a:solidFill>
                  <a:srgbClr val="FFFF00"/>
                </a:solidFill>
              </a:rPr>
              <a:t>Österreichs</a:t>
            </a:r>
            <a:r>
              <a:rPr lang="en-US" sz="2400" b="1" dirty="0">
                <a:solidFill>
                  <a:srgbClr val="FFFF00"/>
                </a:solidFill>
              </a:rPr>
              <a:t> </a:t>
            </a:r>
            <a:r>
              <a:rPr lang="en-US" sz="2400" b="1" dirty="0" err="1">
                <a:solidFill>
                  <a:srgbClr val="FFFF00"/>
                </a:solidFill>
              </a:rPr>
              <a:t>liegt</a:t>
            </a:r>
            <a:r>
              <a:rPr lang="en-US" sz="2400" b="1" dirty="0">
                <a:solidFill>
                  <a:srgbClr val="FFFF00"/>
                </a:solidFill>
              </a:rPr>
              <a:t> </a:t>
            </a:r>
            <a:r>
              <a:rPr lang="en-US" sz="2400" b="1" dirty="0" err="1">
                <a:solidFill>
                  <a:srgbClr val="FFFF00"/>
                </a:solidFill>
              </a:rPr>
              <a:t>schon</a:t>
            </a:r>
            <a:r>
              <a:rPr lang="en-US" sz="2400" b="1" dirty="0">
                <a:solidFill>
                  <a:srgbClr val="FFFF00"/>
                </a:solidFill>
              </a:rPr>
              <a:t> </a:t>
            </a:r>
            <a:r>
              <a:rPr lang="en-US" sz="2400" b="1" dirty="0" err="1">
                <a:solidFill>
                  <a:srgbClr val="FFFF00"/>
                </a:solidFill>
              </a:rPr>
              <a:t>sechs</a:t>
            </a:r>
            <a:r>
              <a:rPr lang="en-US" sz="2400" b="1" dirty="0">
                <a:solidFill>
                  <a:srgbClr val="FFFF00"/>
                </a:solidFill>
              </a:rPr>
              <a:t> Jahre </a:t>
            </a:r>
            <a:r>
              <a:rPr lang="en-US" sz="2400" b="1" dirty="0" err="1">
                <a:solidFill>
                  <a:srgbClr val="FFFF00"/>
                </a:solidFill>
              </a:rPr>
              <a:t>zurück</a:t>
            </a:r>
            <a:r>
              <a:rPr lang="en-US" sz="2400" b="1" dirty="0">
                <a:solidFill>
                  <a:srgbClr val="FFFF00"/>
                </a:solidFill>
              </a:rPr>
              <a:t>. Ein </a:t>
            </a:r>
            <a:r>
              <a:rPr lang="en-US" sz="2400" b="1" dirty="0" err="1">
                <a:solidFill>
                  <a:srgbClr val="FFFF00"/>
                </a:solidFill>
              </a:rPr>
              <a:t>Jahr</a:t>
            </a:r>
            <a:r>
              <a:rPr lang="en-US" sz="2400" b="1" dirty="0">
                <a:solidFill>
                  <a:srgbClr val="FFFF00"/>
                </a:solidFill>
              </a:rPr>
              <a:t> </a:t>
            </a:r>
            <a:r>
              <a:rPr lang="en-US" sz="2400" b="1" dirty="0" err="1">
                <a:solidFill>
                  <a:srgbClr val="FFFF00"/>
                </a:solidFill>
              </a:rPr>
              <a:t>später</a:t>
            </a:r>
            <a:r>
              <a:rPr lang="en-US" sz="2400" b="1" dirty="0">
                <a:solidFill>
                  <a:srgbClr val="FFFF00"/>
                </a:solidFill>
              </a:rPr>
              <a:t> </a:t>
            </a:r>
            <a:r>
              <a:rPr lang="en-US" sz="2400" b="1" dirty="0" err="1">
                <a:solidFill>
                  <a:srgbClr val="FFFF00"/>
                </a:solidFill>
              </a:rPr>
              <a:t>beginnt</a:t>
            </a:r>
            <a:r>
              <a:rPr lang="en-US" sz="2400" b="1" dirty="0">
                <a:solidFill>
                  <a:srgbClr val="FFFF00"/>
                </a:solidFill>
              </a:rPr>
              <a:t> Deutschland den </a:t>
            </a:r>
            <a:r>
              <a:rPr lang="en-US" sz="2400" b="1" dirty="0" err="1">
                <a:solidFill>
                  <a:srgbClr val="FFFF00"/>
                </a:solidFill>
              </a:rPr>
              <a:t>Zweiten</a:t>
            </a:r>
            <a:r>
              <a:rPr lang="en-US" sz="2400" b="1" dirty="0">
                <a:solidFill>
                  <a:srgbClr val="FFFF00"/>
                </a:solidFill>
              </a:rPr>
              <a:t> </a:t>
            </a:r>
            <a:r>
              <a:rPr lang="en-US" sz="2400" b="1" dirty="0" err="1">
                <a:solidFill>
                  <a:srgbClr val="FFFF00"/>
                </a:solidFill>
              </a:rPr>
              <a:t>Weltkrieg</a:t>
            </a:r>
            <a:r>
              <a:rPr lang="en-US" sz="2400" b="1" dirty="0">
                <a:solidFill>
                  <a:srgbClr val="FFFF00"/>
                </a:solidFill>
              </a:rPr>
              <a:t> </a:t>
            </a:r>
            <a:r>
              <a:rPr lang="en-US" sz="2400" b="1" dirty="0" err="1">
                <a:solidFill>
                  <a:srgbClr val="FFFF00"/>
                </a:solidFill>
              </a:rPr>
              <a:t>mit</a:t>
            </a:r>
            <a:r>
              <a:rPr lang="en-US" sz="2400" b="1" dirty="0">
                <a:solidFill>
                  <a:srgbClr val="FFFF00"/>
                </a:solidFill>
              </a:rPr>
              <a:t> dem </a:t>
            </a:r>
            <a:r>
              <a:rPr lang="en-US" sz="2400" b="1" dirty="0" err="1">
                <a:solidFill>
                  <a:srgbClr val="FFFF00"/>
                </a:solidFill>
              </a:rPr>
              <a:t>Überfall</a:t>
            </a:r>
            <a:r>
              <a:rPr lang="en-US" sz="2400" b="1" dirty="0">
                <a:solidFill>
                  <a:srgbClr val="FFFF00"/>
                </a:solidFill>
              </a:rPr>
              <a:t> auf </a:t>
            </a:r>
            <a:r>
              <a:rPr lang="en-US" sz="2400" b="1" dirty="0" err="1">
                <a:solidFill>
                  <a:srgbClr val="FFFF00"/>
                </a:solidFill>
              </a:rPr>
              <a:t>Polen</a:t>
            </a:r>
            <a:r>
              <a:rPr lang="en-US" sz="2400" b="1" dirty="0">
                <a:solidFill>
                  <a:srgbClr val="FFFF00"/>
                </a:solidFill>
              </a:rPr>
              <a:t>. </a:t>
            </a:r>
          </a:p>
          <a:p>
            <a:pPr>
              <a:lnSpc>
                <a:spcPct val="150000"/>
              </a:lnSpc>
              <a:spcBef>
                <a:spcPts val="1000"/>
              </a:spcBef>
              <a:buClr>
                <a:schemeClr val="accent1"/>
              </a:buClr>
              <a:buSzPct val="80000"/>
            </a:pPr>
            <a:r>
              <a:rPr lang="en-US" sz="2400" b="1" dirty="0" err="1">
                <a:solidFill>
                  <a:srgbClr val="FFFF00"/>
                </a:solidFill>
              </a:rPr>
              <a:t>Seit</a:t>
            </a:r>
            <a:r>
              <a:rPr lang="en-US" sz="2400" b="1" dirty="0">
                <a:solidFill>
                  <a:srgbClr val="FFFF00"/>
                </a:solidFill>
              </a:rPr>
              <a:t> dem </a:t>
            </a:r>
            <a:r>
              <a:rPr lang="en-US" sz="2400" b="1" dirty="0" err="1">
                <a:solidFill>
                  <a:srgbClr val="FFFF00"/>
                </a:solidFill>
              </a:rPr>
              <a:t>ist</a:t>
            </a:r>
            <a:r>
              <a:rPr lang="en-US" sz="2400" b="1" dirty="0">
                <a:solidFill>
                  <a:srgbClr val="FFFF00"/>
                </a:solidFill>
              </a:rPr>
              <a:t> </a:t>
            </a:r>
            <a:r>
              <a:rPr lang="en-US" sz="2400" b="1" dirty="0" err="1">
                <a:solidFill>
                  <a:srgbClr val="FFFF00"/>
                </a:solidFill>
              </a:rPr>
              <a:t>Veit</a:t>
            </a:r>
            <a:r>
              <a:rPr lang="en-US" sz="2400" b="1" dirty="0">
                <a:solidFill>
                  <a:srgbClr val="FFFF00"/>
                </a:solidFill>
              </a:rPr>
              <a:t> Kolbe an der </a:t>
            </a:r>
            <a:r>
              <a:rPr lang="en-US" sz="2400" b="1" dirty="0" err="1">
                <a:solidFill>
                  <a:srgbClr val="FFFF00"/>
                </a:solidFill>
              </a:rPr>
              <a:t>Ostfront</a:t>
            </a:r>
            <a:r>
              <a:rPr lang="en-US" sz="2400" b="1" dirty="0">
                <a:solidFill>
                  <a:srgbClr val="FFFF00"/>
                </a:solidFill>
              </a:rPr>
              <a:t>. </a:t>
            </a:r>
            <a:r>
              <a:rPr lang="en-US" sz="2400" b="1" dirty="0" err="1">
                <a:solidFill>
                  <a:srgbClr val="FFFF00"/>
                </a:solidFill>
              </a:rPr>
              <a:t>Aufgrund</a:t>
            </a:r>
            <a:r>
              <a:rPr lang="en-US" sz="2400" b="1" dirty="0">
                <a:solidFill>
                  <a:srgbClr val="FFFF00"/>
                </a:solidFill>
              </a:rPr>
              <a:t> </a:t>
            </a:r>
            <a:r>
              <a:rPr lang="en-US" sz="2400" b="1" dirty="0" err="1">
                <a:solidFill>
                  <a:srgbClr val="FFFF00"/>
                </a:solidFill>
              </a:rPr>
              <a:t>einer</a:t>
            </a:r>
            <a:r>
              <a:rPr lang="en-US" sz="2400" b="1" dirty="0">
                <a:solidFill>
                  <a:srgbClr val="FFFF00"/>
                </a:solidFill>
              </a:rPr>
              <a:t> </a:t>
            </a:r>
            <a:r>
              <a:rPr lang="en-US" sz="2400" b="1" dirty="0" err="1">
                <a:solidFill>
                  <a:srgbClr val="FFFF00"/>
                </a:solidFill>
              </a:rPr>
              <a:t>Kriegsverletzung</a:t>
            </a:r>
            <a:r>
              <a:rPr lang="en-US" sz="2400" b="1" dirty="0">
                <a:solidFill>
                  <a:srgbClr val="FFFF00"/>
                </a:solidFill>
              </a:rPr>
              <a:t> </a:t>
            </a:r>
            <a:r>
              <a:rPr lang="en-US" sz="2400" b="1" dirty="0" err="1">
                <a:solidFill>
                  <a:srgbClr val="FFFF00"/>
                </a:solidFill>
              </a:rPr>
              <a:t>ist</a:t>
            </a:r>
            <a:r>
              <a:rPr lang="en-US" sz="2400" b="1" dirty="0">
                <a:solidFill>
                  <a:srgbClr val="FFFF00"/>
                </a:solidFill>
              </a:rPr>
              <a:t> er nun </a:t>
            </a:r>
            <a:r>
              <a:rPr lang="en-US" sz="2400" b="1" dirty="0" err="1">
                <a:solidFill>
                  <a:srgbClr val="FFFF00"/>
                </a:solidFill>
              </a:rPr>
              <a:t>frontunfähig</a:t>
            </a:r>
            <a:r>
              <a:rPr lang="en-US" sz="2400" b="1" dirty="0">
                <a:solidFill>
                  <a:srgbClr val="FFFF00"/>
                </a:solidFill>
              </a:rPr>
              <a:t>. So </a:t>
            </a:r>
            <a:r>
              <a:rPr lang="en-US" sz="2400" b="1" dirty="0" err="1">
                <a:solidFill>
                  <a:srgbClr val="FFFF00"/>
                </a:solidFill>
              </a:rPr>
              <a:t>wird</a:t>
            </a:r>
            <a:r>
              <a:rPr lang="en-US" sz="2400" b="1" dirty="0">
                <a:solidFill>
                  <a:srgbClr val="FFFF00"/>
                </a:solidFill>
              </a:rPr>
              <a:t> er von der </a:t>
            </a:r>
            <a:r>
              <a:rPr lang="en-US" sz="2400" b="1" dirty="0" err="1">
                <a:solidFill>
                  <a:srgbClr val="FFFF00"/>
                </a:solidFill>
              </a:rPr>
              <a:t>Ostfront</a:t>
            </a:r>
            <a:r>
              <a:rPr lang="en-US" sz="2400" b="1" dirty="0">
                <a:solidFill>
                  <a:srgbClr val="FFFF00"/>
                </a:solidFill>
              </a:rPr>
              <a:t> erst </a:t>
            </a:r>
            <a:r>
              <a:rPr lang="en-US" sz="2400" b="1" dirty="0" err="1">
                <a:solidFill>
                  <a:srgbClr val="FFFF00"/>
                </a:solidFill>
              </a:rPr>
              <a:t>nach</a:t>
            </a:r>
            <a:r>
              <a:rPr lang="en-US" sz="2400" b="1" dirty="0">
                <a:solidFill>
                  <a:srgbClr val="FFFF00"/>
                </a:solidFill>
              </a:rPr>
              <a:t> Deutschland </a:t>
            </a:r>
            <a:r>
              <a:rPr lang="en-US" sz="2400" b="1" dirty="0" err="1">
                <a:solidFill>
                  <a:srgbClr val="FFFF00"/>
                </a:solidFill>
              </a:rPr>
              <a:t>gebracht</a:t>
            </a:r>
            <a:r>
              <a:rPr lang="en-US" sz="2400" b="1" dirty="0">
                <a:solidFill>
                  <a:srgbClr val="FFFF00"/>
                </a:solidFill>
              </a:rPr>
              <a:t>, um </a:t>
            </a:r>
            <a:r>
              <a:rPr lang="en-US" sz="2400" b="1" dirty="0" err="1">
                <a:solidFill>
                  <a:srgbClr val="FFFF00"/>
                </a:solidFill>
              </a:rPr>
              <a:t>dort</a:t>
            </a:r>
            <a:r>
              <a:rPr lang="en-US" sz="2400" b="1" dirty="0">
                <a:solidFill>
                  <a:srgbClr val="FFFF00"/>
                </a:solidFill>
              </a:rPr>
              <a:t> </a:t>
            </a:r>
            <a:r>
              <a:rPr lang="en-US" sz="2400" b="1" dirty="0" err="1">
                <a:solidFill>
                  <a:srgbClr val="FFFF00"/>
                </a:solidFill>
              </a:rPr>
              <a:t>zunächst</a:t>
            </a:r>
            <a:r>
              <a:rPr lang="en-US" sz="2400" b="1" dirty="0">
                <a:solidFill>
                  <a:srgbClr val="FFFF00"/>
                </a:solidFill>
              </a:rPr>
              <a:t> in </a:t>
            </a:r>
            <a:r>
              <a:rPr lang="en-US" sz="2400" b="1" dirty="0" err="1">
                <a:solidFill>
                  <a:srgbClr val="FFFF00"/>
                </a:solidFill>
              </a:rPr>
              <a:t>einem</a:t>
            </a:r>
            <a:r>
              <a:rPr lang="en-US" sz="2400" b="1" dirty="0">
                <a:solidFill>
                  <a:srgbClr val="FFFF00"/>
                </a:solidFill>
              </a:rPr>
              <a:t> </a:t>
            </a:r>
            <a:r>
              <a:rPr lang="en-US" sz="2400" b="1" dirty="0" err="1">
                <a:solidFill>
                  <a:srgbClr val="FFFF00"/>
                </a:solidFill>
              </a:rPr>
              <a:t>Lazarett</a:t>
            </a:r>
            <a:r>
              <a:rPr lang="en-US" sz="2400" b="1" dirty="0">
                <a:solidFill>
                  <a:srgbClr val="FFFF00"/>
                </a:solidFill>
              </a:rPr>
              <a:t> </a:t>
            </a:r>
            <a:r>
              <a:rPr lang="en-US" sz="2400" b="1" dirty="0" err="1">
                <a:solidFill>
                  <a:srgbClr val="FFFF00"/>
                </a:solidFill>
              </a:rPr>
              <a:t>behandelt</a:t>
            </a:r>
            <a:r>
              <a:rPr lang="en-US" sz="2400" b="1" dirty="0">
                <a:solidFill>
                  <a:srgbClr val="FFFF00"/>
                </a:solidFill>
              </a:rPr>
              <a:t> </a:t>
            </a:r>
            <a:r>
              <a:rPr lang="en-US" sz="2400" b="1" dirty="0" err="1">
                <a:solidFill>
                  <a:srgbClr val="FFFF00"/>
                </a:solidFill>
              </a:rPr>
              <a:t>zu</a:t>
            </a:r>
            <a:r>
              <a:rPr lang="en-US" sz="2400" b="1" dirty="0">
                <a:solidFill>
                  <a:srgbClr val="FFFF00"/>
                </a:solidFill>
              </a:rPr>
              <a:t> </a:t>
            </a:r>
            <a:r>
              <a:rPr lang="en-US" sz="2400" b="1" dirty="0" err="1">
                <a:solidFill>
                  <a:srgbClr val="FFFF00"/>
                </a:solidFill>
              </a:rPr>
              <a:t>werden</a:t>
            </a:r>
            <a:r>
              <a:rPr lang="en-US" sz="2400" b="1" dirty="0">
                <a:solidFill>
                  <a:srgbClr val="FFFF00"/>
                </a:solidFill>
              </a:rPr>
              <a:t>, um </a:t>
            </a:r>
            <a:r>
              <a:rPr lang="en-US" sz="2400" b="1" dirty="0" err="1">
                <a:solidFill>
                  <a:srgbClr val="FFFF00"/>
                </a:solidFill>
              </a:rPr>
              <a:t>dann</a:t>
            </a:r>
            <a:r>
              <a:rPr lang="en-US" sz="2400" b="1" dirty="0">
                <a:solidFill>
                  <a:srgbClr val="FFFF00"/>
                </a:solidFill>
              </a:rPr>
              <a:t> </a:t>
            </a:r>
            <a:r>
              <a:rPr lang="en-US" sz="2400" b="1" dirty="0" err="1">
                <a:solidFill>
                  <a:srgbClr val="FFFF00"/>
                </a:solidFill>
              </a:rPr>
              <a:t>schließlich</a:t>
            </a:r>
            <a:r>
              <a:rPr lang="en-US" sz="2400" b="1" dirty="0">
                <a:solidFill>
                  <a:srgbClr val="FFFF00"/>
                </a:solidFill>
              </a:rPr>
              <a:t> </a:t>
            </a:r>
            <a:r>
              <a:rPr lang="en-US" sz="2400" b="1" dirty="0" err="1">
                <a:solidFill>
                  <a:srgbClr val="FFFF00"/>
                </a:solidFill>
              </a:rPr>
              <a:t>nach</a:t>
            </a:r>
            <a:r>
              <a:rPr lang="en-US" sz="2400" b="1" dirty="0">
                <a:solidFill>
                  <a:srgbClr val="FFFF00"/>
                </a:solidFill>
              </a:rPr>
              <a:t> Wien </a:t>
            </a:r>
            <a:r>
              <a:rPr lang="en-US" sz="2400" b="1" dirty="0" err="1">
                <a:solidFill>
                  <a:srgbClr val="FFFF00"/>
                </a:solidFill>
              </a:rPr>
              <a:t>zu</a:t>
            </a:r>
            <a:r>
              <a:rPr lang="en-US" sz="2400" b="1" dirty="0">
                <a:solidFill>
                  <a:srgbClr val="FFFF00"/>
                </a:solidFill>
              </a:rPr>
              <a:t> </a:t>
            </a:r>
            <a:r>
              <a:rPr lang="en-US" sz="2400" b="1" dirty="0" err="1">
                <a:solidFill>
                  <a:srgbClr val="FFFF00"/>
                </a:solidFill>
              </a:rPr>
              <a:t>seinen</a:t>
            </a:r>
            <a:r>
              <a:rPr lang="en-US" sz="2400" b="1" dirty="0">
                <a:solidFill>
                  <a:srgbClr val="FFFF00"/>
                </a:solidFill>
              </a:rPr>
              <a:t> </a:t>
            </a:r>
            <a:r>
              <a:rPr lang="en-US" sz="2400" b="1" dirty="0" err="1">
                <a:solidFill>
                  <a:srgbClr val="FFFF00"/>
                </a:solidFill>
              </a:rPr>
              <a:t>Eltern</a:t>
            </a:r>
            <a:r>
              <a:rPr lang="en-US" sz="2400" b="1" dirty="0">
                <a:solidFill>
                  <a:srgbClr val="FFFF00"/>
                </a:solidFill>
              </a:rPr>
              <a:t> </a:t>
            </a:r>
            <a:r>
              <a:rPr lang="en-US" sz="2400" b="1" dirty="0" err="1">
                <a:solidFill>
                  <a:srgbClr val="FFFF00"/>
                </a:solidFill>
              </a:rPr>
              <a:t>zurückzukehren</a:t>
            </a:r>
            <a:r>
              <a:rPr lang="en-US" sz="2400" b="1" dirty="0">
                <a:solidFill>
                  <a:srgbClr val="FFFF00"/>
                </a:solidFill>
              </a:rPr>
              <a:t>. – </a:t>
            </a:r>
            <a:r>
              <a:rPr lang="en-US" sz="2400" b="1" dirty="0" err="1">
                <a:solidFill>
                  <a:srgbClr val="FFFF00"/>
                </a:solidFill>
              </a:rPr>
              <a:t>Wann</a:t>
            </a:r>
            <a:r>
              <a:rPr lang="en-US" sz="2400" b="1" dirty="0">
                <a:solidFill>
                  <a:srgbClr val="FFFF00"/>
                </a:solidFill>
              </a:rPr>
              <a:t> er </a:t>
            </a:r>
            <a:r>
              <a:rPr lang="en-US" sz="2400" b="1" dirty="0" err="1">
                <a:solidFill>
                  <a:srgbClr val="FFFF00"/>
                </a:solidFill>
              </a:rPr>
              <a:t>wieder</a:t>
            </a:r>
            <a:r>
              <a:rPr lang="en-US" sz="2400" b="1" dirty="0">
                <a:solidFill>
                  <a:srgbClr val="FFFF00"/>
                </a:solidFill>
              </a:rPr>
              <a:t> an die Front muss, </a:t>
            </a:r>
            <a:r>
              <a:rPr lang="en-US" sz="2400" b="1" dirty="0" err="1">
                <a:solidFill>
                  <a:srgbClr val="FFFF00"/>
                </a:solidFill>
              </a:rPr>
              <a:t>ist</a:t>
            </a:r>
            <a:r>
              <a:rPr lang="en-US" sz="2400" b="1" dirty="0">
                <a:solidFill>
                  <a:srgbClr val="FFFF00"/>
                </a:solidFill>
              </a:rPr>
              <a:t> </a:t>
            </a:r>
            <a:r>
              <a:rPr lang="en-US" sz="2400" b="1" dirty="0" err="1">
                <a:solidFill>
                  <a:srgbClr val="FFFF00"/>
                </a:solidFill>
              </a:rPr>
              <a:t>noch</a:t>
            </a:r>
            <a:r>
              <a:rPr lang="en-US" sz="2400" b="1" dirty="0">
                <a:solidFill>
                  <a:srgbClr val="FFFF00"/>
                </a:solidFill>
              </a:rPr>
              <a:t> </a:t>
            </a:r>
            <a:r>
              <a:rPr lang="en-US" sz="2400" b="1" dirty="0" err="1">
                <a:solidFill>
                  <a:srgbClr val="FFFF00"/>
                </a:solidFill>
              </a:rPr>
              <a:t>ungewiss</a:t>
            </a:r>
            <a:r>
              <a:rPr lang="en-US" sz="2400" b="1" dirty="0">
                <a:solidFill>
                  <a:srgbClr val="FFFF00"/>
                </a:solidFill>
              </a:rPr>
              <a:t>. Lange </a:t>
            </a:r>
            <a:r>
              <a:rPr lang="en-US" sz="2400" b="1" dirty="0" err="1">
                <a:solidFill>
                  <a:srgbClr val="FFFF00"/>
                </a:solidFill>
              </a:rPr>
              <a:t>hält</a:t>
            </a:r>
            <a:r>
              <a:rPr lang="en-US" sz="2400" b="1" dirty="0">
                <a:solidFill>
                  <a:srgbClr val="FFFF00"/>
                </a:solidFill>
              </a:rPr>
              <a:t> er es </a:t>
            </a:r>
            <a:r>
              <a:rPr lang="en-US" sz="2400" b="1" dirty="0" err="1">
                <a:solidFill>
                  <a:srgbClr val="FFFF00"/>
                </a:solidFill>
              </a:rPr>
              <a:t>bei</a:t>
            </a:r>
            <a:r>
              <a:rPr lang="en-US" sz="2400" b="1" dirty="0">
                <a:solidFill>
                  <a:srgbClr val="FFFF00"/>
                </a:solidFill>
              </a:rPr>
              <a:t> den </a:t>
            </a:r>
            <a:r>
              <a:rPr lang="en-US" sz="2400" b="1" dirty="0" err="1">
                <a:solidFill>
                  <a:srgbClr val="FFFF00"/>
                </a:solidFill>
              </a:rPr>
              <a:t>Eltern</a:t>
            </a:r>
            <a:r>
              <a:rPr lang="en-US" sz="2400" b="1" dirty="0">
                <a:solidFill>
                  <a:srgbClr val="FFFF00"/>
                </a:solidFill>
              </a:rPr>
              <a:t> </a:t>
            </a:r>
            <a:r>
              <a:rPr lang="en-US" sz="2400" b="1" dirty="0" err="1">
                <a:solidFill>
                  <a:srgbClr val="FFFF00"/>
                </a:solidFill>
              </a:rPr>
              <a:t>nicht</a:t>
            </a:r>
            <a:r>
              <a:rPr lang="en-US" sz="2400" b="1" dirty="0">
                <a:solidFill>
                  <a:srgbClr val="FFFF00"/>
                </a:solidFill>
              </a:rPr>
              <a:t> </a:t>
            </a:r>
            <a:r>
              <a:rPr lang="en-US" sz="2400" b="1" dirty="0" err="1">
                <a:solidFill>
                  <a:srgbClr val="FFFF00"/>
                </a:solidFill>
              </a:rPr>
              <a:t>aus</a:t>
            </a:r>
            <a:r>
              <a:rPr lang="en-US" sz="2400" dirty="0" err="1">
                <a:solidFill>
                  <a:srgbClr val="FFFF00"/>
                </a:solidFill>
              </a:rPr>
              <a:t>.</a:t>
            </a:r>
            <a:endParaRPr lang="en-US" sz="2400" dirty="0">
              <a:solidFill>
                <a:srgbClr val="FFFF00"/>
              </a:solidFill>
            </a:endParaRPr>
          </a:p>
        </p:txBody>
      </p:sp>
    </p:spTree>
    <p:extLst>
      <p:ext uri="{BB962C8B-B14F-4D97-AF65-F5344CB8AC3E}">
        <p14:creationId xmlns:p14="http://schemas.microsoft.com/office/powerpoint/2010/main" val="2267084114"/>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Sitzungssaal">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TM02900722[[fn=Ion-Lila]]</Template>
  <TotalTime>0</TotalTime>
  <Words>1066</Words>
  <Application>Microsoft Macintosh PowerPoint</Application>
  <PresentationFormat>Breitbild</PresentationFormat>
  <Paragraphs>66</Paragraphs>
  <Slides>13</Slides>
  <Notes>0</Notes>
  <HiddenSlides>0</HiddenSlides>
  <MMClips>1</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Arial</vt:lpstr>
      <vt:lpstr>Calibri</vt:lpstr>
      <vt:lpstr>Century Gothic</vt:lpstr>
      <vt:lpstr>Times New Roman</vt:lpstr>
      <vt:lpstr>Verdana</vt:lpstr>
      <vt:lpstr>Wingdings 3</vt:lpstr>
      <vt:lpstr>Ion-Sitzungssaal</vt:lpstr>
      <vt:lpstr>Unter der Drachenwand</vt:lpstr>
      <vt:lpstr>Ort der Haupthandlung – Die Drachenwand</vt:lpstr>
      <vt:lpstr>Der Mondsee – unterhalb der Drachenwand</vt:lpstr>
      <vt:lpstr>Der historische Kontext der Handlung</vt:lpstr>
      <vt:lpstr>  Der Roman spielt in Österreich. Die Hauptfigur (Veit Kolbe) ist in Wien (Österreich) geboren und trägt die Uniform der deutschen Nationalsozialisten. Um die Romanhandlung in den historischen Kontext einordnen zu können, ist es wichtig, sich einiger geschichtlicher Zusammenhänge zu vergewissern. </vt:lpstr>
      <vt:lpstr>PowerPoint-Präsentation</vt:lpstr>
      <vt:lpstr>Aufgaben:</vt:lpstr>
      <vt:lpstr>PowerPoint-Präsentation</vt:lpstr>
      <vt:lpstr>PowerPoint-Präsentation</vt:lpstr>
      <vt:lpstr>Aufgaben:  </vt:lpstr>
      <vt:lpstr>PowerPoint-Präsentation</vt:lpstr>
      <vt:lpstr>PowerPoint-Präsentation</vt:lpstr>
      <vt:lpstr>Verschaffen Sie sich nun einen groben Überblick über die Gesamthandlung.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 der Drachenwand</dc:title>
  <dc:creator>Markus Bartsch</dc:creator>
  <cp:lastModifiedBy>Ann-Kathrin Reiners</cp:lastModifiedBy>
  <cp:revision>35</cp:revision>
  <dcterms:created xsi:type="dcterms:W3CDTF">2021-04-08T07:22:46Z</dcterms:created>
  <dcterms:modified xsi:type="dcterms:W3CDTF">2021-05-05T20:30:43Z</dcterms:modified>
</cp:coreProperties>
</file>