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95C0F-A542-1049-9E98-8FC4672B1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9C49E6-E042-8744-A1CF-50C9ADF33F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ED9116-81BB-F24F-A254-20573193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4C3AB5-5138-4544-ADAB-BD900F450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EB1972-F876-084F-9B63-615BCDF5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72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2B087-F4E2-4746-97E2-B6C285FB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0DA20A-AE53-E040-93D6-E542AA0F0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3C1F94-B2D0-F444-AB58-BE584E1E7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F497A9-B390-474A-A9FB-9A0462B9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4BC009-ED56-0B45-8332-E2CC2F01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70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0E8FFBC-E1DD-2349-953D-63A69C69A5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9C29E5D-BEDA-9F45-879C-78260F215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5E16A3-6453-8748-8E51-3907CD29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EB53AF-D378-B64F-9F1C-354728279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A226AF-8825-0A4E-8D58-10749D3A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88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9148A4-A826-6F40-8B16-8CD54CD88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E7D6BB-66B9-3A47-8FBB-5937AE19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625110-8495-7640-94C9-64259C67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687695-83BE-7F46-9198-E8C2DB3A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15DECA-B7D6-0B40-8D64-9F301C44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32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C8D8E-B49C-1B4E-901C-B36565B2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652817-D49A-C44E-839D-37D4890A1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CDD30A-A201-9A42-9E1E-CCC2BFA6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1B5FCE-FC8B-C94A-99A1-9C97008DF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4237AF-9F73-274A-BF7B-37AA7601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805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DC6C4-82C4-4E4D-9545-9A5AA22A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6066CC-6908-A946-957E-FE7E19E4E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BEED66-4E00-514B-8825-F41ABD531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2AE9347-A706-9C45-9075-96F0228FC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9FD29A-7D6D-BC4A-B468-C6C773E7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C8906B-26F4-8448-9AE0-9C7FE10C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61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40D05-EA8F-694D-ADA0-86C5B14C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D17775-BF70-A74B-8A32-AB6198932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4BCC7D-C736-9744-A111-6CE70B7A2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A503619-98D8-0843-BC2D-4FD1CDB6D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B87A9F6-6F38-FF44-B737-8052F5A34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F16E85-5D27-8F48-8218-AE90A9E9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64482AD-39A7-A840-9BF8-4718DF15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D25ADD-DC41-A14D-AD4B-A8BFE9C7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87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CAB9DF-9013-7C40-A02D-C819D0CA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D9BAA3B-6FF8-2C4C-AC36-82E3F605F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DD2241-3EDD-7046-93B6-033BCC17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12342D-CFD2-454F-91AA-5E879E95D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66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DDEB73F-334A-8644-B8A3-B5096BC9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EAEA2-7864-8A4D-A1D7-E65FA9A7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F2E1CB-C466-5F4D-B8E6-31C6BE7D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20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D551AA-424D-E94D-8D53-BAAE8CEB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19DCD-C46C-4D46-B2F5-76DA5F323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FF7D4C-7E31-234B-9865-E92522C7B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ECD460-3D60-A04D-81F2-90102D05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9560C42-7578-4242-BB5E-3E92B4F8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72C5C03-8049-F84F-8DD7-0591EEB5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60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3EC560-9503-0A48-9AAF-35CE00E8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E05B42C-84F4-9A4B-80EF-3821FA390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D9E49FF-B7E2-784A-9B26-DC5770CBB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BB7EB67-3A75-924A-9D04-2CF1ABD6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C26CDA4-3F20-C84D-AD53-82CD64AB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AC6526-CEBA-5844-926B-87DCE7B3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51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F8BC860-40B3-3E40-9113-964942784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F76D19-6DDF-BA45-9E8C-F0AD6C16B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E221FA-692D-3241-95F4-94D34BA29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8B35-6559-FD40-A816-37240BA55DA3}" type="datetimeFigureOut">
              <a:rPr lang="de-DE" smtClean="0"/>
              <a:t>26.05.21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3041F-BC74-5345-9FBA-7D094D40BE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C366B6-6254-FB4D-A3F0-E0E1344C4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90350-E15B-234B-B41D-54AEC4971F3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7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Whiteboard enthält.&#10;&#10;Automatisch generierte Beschreibung">
            <a:extLst>
              <a:ext uri="{FF2B5EF4-FFF2-40B4-BE49-F238E27FC236}">
                <a16:creationId xmlns:a16="http://schemas.microsoft.com/office/drawing/2014/main" id="{961C3662-7893-F24E-A5D2-34184F328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3" r="4763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7984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Person, draußen, stehend, Menge enthält.&#10;&#10;Automatisch generierte Beschreibung">
            <a:extLst>
              <a:ext uri="{FF2B5EF4-FFF2-40B4-BE49-F238E27FC236}">
                <a16:creationId xmlns:a16="http://schemas.microsoft.com/office/drawing/2014/main" id="{ED03F7B2-076F-C84E-B6CA-499409AC7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7" r="1123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59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770B5885-38C8-B045-B2EC-B3F02D02EFAF}"/>
              </a:ext>
            </a:extLst>
          </p:cNvPr>
          <p:cNvSpPr txBox="1"/>
          <p:nvPr/>
        </p:nvSpPr>
        <p:spPr>
          <a:xfrm>
            <a:off x="945932" y="515007"/>
            <a:ext cx="1053136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Eine Literaturwissenschaftliche Einschätzung prüfen</a:t>
            </a:r>
          </a:p>
          <a:p>
            <a:pPr algn="ctr"/>
            <a:endParaRPr lang="de-DE" sz="2000" b="1" dirty="0"/>
          </a:p>
          <a:p>
            <a:pPr algn="just"/>
            <a:r>
              <a:rPr lang="de-DE" sz="2000" dirty="0"/>
              <a:t>Nachdem Sie sich intensiv mit der Figur Franz Huchel, seiner Entwicklung und seinen Beziehungen zu anderen Figuren des Romans beschäftigt haben, können Sie die Prater-Episode, während derer franz </a:t>
            </a:r>
            <a:r>
              <a:rPr lang="de-DE" sz="2000" dirty="0" err="1"/>
              <a:t>Anezska</a:t>
            </a:r>
            <a:r>
              <a:rPr lang="de-DE" sz="2000" dirty="0"/>
              <a:t> kennenlernt, sicher mit anderen Augen lesen. </a:t>
            </a:r>
          </a:p>
          <a:p>
            <a:pPr algn="just"/>
            <a:endParaRPr lang="de-DE" b="1" dirty="0"/>
          </a:p>
          <a:p>
            <a:pPr algn="just"/>
            <a:endParaRPr lang="de-DE" dirty="0"/>
          </a:p>
          <a:p>
            <a:r>
              <a:rPr lang="de-DE" sz="2000" dirty="0"/>
              <a:t>In einem Lektüreschlüssel zum Roman heißt es:</a:t>
            </a:r>
          </a:p>
          <a:p>
            <a:endParaRPr lang="de-DE" sz="2800" i="1" dirty="0"/>
          </a:p>
          <a:p>
            <a:pPr algn="just">
              <a:lnSpc>
                <a:spcPct val="150000"/>
              </a:lnSpc>
            </a:pPr>
            <a:r>
              <a:rPr lang="de-DE" sz="2800" dirty="0"/>
              <a:t>	</a:t>
            </a:r>
            <a:r>
              <a:rPr lang="de-DE" sz="2400" dirty="0"/>
              <a:t>„Aus dem naiven Franz, der bei seinem ersten Besuch des 	Wiener Praters 	noch wie ein Kind sich im Spiegelkabinett verirrt und mit der 	Märchengrottenbahn fährt […], wird im Verlauf der 	Romanhandlung 	ein junger Mann, der bereit ist, Position zu beziehen.“</a:t>
            </a:r>
          </a:p>
          <a:p>
            <a:endParaRPr lang="de-DE" dirty="0"/>
          </a:p>
          <a:p>
            <a:r>
              <a:rPr lang="de-DE" sz="1400" dirty="0"/>
              <a:t>	In: </a:t>
            </a:r>
            <a:r>
              <a:rPr lang="de-DE" sz="1400" dirty="0" err="1"/>
              <a:t>Standke</a:t>
            </a:r>
            <a:r>
              <a:rPr lang="de-DE" sz="1400" dirty="0"/>
              <a:t>, Jan: Robert Seethaler. Der Trafikant. Reclam Lektüreschlüssel XL. Ditzingen: Philipp Reclam jun. Verlag 2018, S. 34.</a:t>
            </a:r>
            <a:r>
              <a:rPr lang="de-DE" sz="1400" dirty="0">
                <a:effectLst/>
              </a:rPr>
              <a:t> 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5159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049614D0-679A-E047-9A2D-2FA9CB306160}"/>
              </a:ext>
            </a:extLst>
          </p:cNvPr>
          <p:cNvSpPr/>
          <p:nvPr/>
        </p:nvSpPr>
        <p:spPr>
          <a:xfrm>
            <a:off x="1135119" y="264964"/>
            <a:ext cx="10310648" cy="27195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81C93CD-1A34-BE40-ADD1-F8FE58E60BCD}"/>
              </a:ext>
            </a:extLst>
          </p:cNvPr>
          <p:cNvSpPr/>
          <p:nvPr/>
        </p:nvSpPr>
        <p:spPr>
          <a:xfrm>
            <a:off x="1497724" y="422619"/>
            <a:ext cx="9196552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400" dirty="0"/>
              <a:t>„Aus dem naiven Franz, der bei seinem ersten Besuch des Wiener Praters noch wie ein Kind sich im Spiegelkabinett verirrt und mit der Märchengrottenbahn fährt […], wird im Verlauf der Romanhandlung ein junger Mann, der bereit ist, Position zu beziehen.“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ACFC742-545A-8E46-A27D-6C71FA806973}"/>
              </a:ext>
            </a:extLst>
          </p:cNvPr>
          <p:cNvSpPr txBox="1"/>
          <p:nvPr/>
        </p:nvSpPr>
        <p:spPr>
          <a:xfrm>
            <a:off x="756744" y="3142171"/>
            <a:ext cx="1089922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u="sng" dirty="0"/>
              <a:t>Aufgaben: </a:t>
            </a:r>
          </a:p>
          <a:p>
            <a:endParaRPr lang="de-DE" sz="2000" b="1" u="sng" dirty="0"/>
          </a:p>
          <a:p>
            <a:pPr marL="457200" indent="-457200">
              <a:buAutoNum type="arabicPeriod"/>
            </a:pPr>
            <a:r>
              <a:rPr lang="de-DE" sz="2400" dirty="0"/>
              <a:t>Überprüfen Sie diese Einschätzung, indem Sie auf der Grundlage der Prater-Episode (S.47: „Und so schlüpfte er“ bis S.57: „verbergen zu wollen“) Belege zusammentragen, die die Bewertung stützen, sowie solche, die sich gegen sie einwenden ließen. </a:t>
            </a:r>
          </a:p>
          <a:p>
            <a:endParaRPr lang="de-DE" sz="2000" dirty="0"/>
          </a:p>
          <a:p>
            <a:pPr marL="457200" indent="-457200">
              <a:buFont typeface="+mj-lt"/>
              <a:buAutoNum type="arabicPeriod" startAt="2"/>
            </a:pPr>
            <a:r>
              <a:rPr lang="de-DE" sz="2400" dirty="0"/>
              <a:t>Bestimmen Sie auf Grundlage Ihrer Ergebnisse die Funktion der Prater-Episode für die Entwicklung Franz Huchels. </a:t>
            </a:r>
          </a:p>
        </p:txBody>
      </p:sp>
    </p:spTree>
    <p:extLst>
      <p:ext uri="{BB962C8B-B14F-4D97-AF65-F5344CB8AC3E}">
        <p14:creationId xmlns:p14="http://schemas.microsoft.com/office/powerpoint/2010/main" val="2287620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Macintosh PowerPoint</Application>
  <PresentationFormat>Breitbild</PresentationFormat>
  <Paragraphs>16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Ann-Kathrin Reiners</dc:creator>
  <cp:lastModifiedBy>Ann-Kathrin Reiners</cp:lastModifiedBy>
  <cp:revision>1</cp:revision>
  <dcterms:created xsi:type="dcterms:W3CDTF">2021-05-26T17:13:36Z</dcterms:created>
  <dcterms:modified xsi:type="dcterms:W3CDTF">2021-05-26T17:15:59Z</dcterms:modified>
</cp:coreProperties>
</file>