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1" r:id="rId4"/>
    <p:sldId id="282" r:id="rId5"/>
    <p:sldId id="262" r:id="rId6"/>
    <p:sldId id="278" r:id="rId7"/>
    <p:sldId id="284" r:id="rId8"/>
    <p:sldId id="266" r:id="rId9"/>
    <p:sldId id="265" r:id="rId10"/>
    <p:sldId id="280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626-459D-4740-91C5-F475B4A1E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329CC59-8154-4B72-AAC0-D5AE41808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AB3F3F-2B45-4B86-97A2-925135A25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820E-1E86-4D80-907C-45400E7E8054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64AC1-AB60-4050-9445-E332944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72CE07-ADA0-4DE3-959E-F7B140B7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BF61-C1C1-4853-A0C4-C5F184001B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03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DA54E8-1A5B-4917-B2AA-7D3FBF5C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E26F8AF-49ED-4592-991D-994970FCC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DEBD05-AEAC-4A00-B9CF-A9151EE0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820E-1E86-4D80-907C-45400E7E8054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79755B-445E-4EEA-8DC2-5C1C49B6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610C3C-6670-4860-AF38-45D1EC7A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BF61-C1C1-4853-A0C4-C5F184001B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23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4CC68D0-4178-4EA3-B776-70916C128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2365D1E-6AE7-4CE8-B241-2FED993C9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E7EBB7-8581-4E79-BDB5-6892683C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820E-1E86-4D80-907C-45400E7E8054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0816BF-7087-41C6-AF36-17E761BB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D5E179-8B8C-4C2A-9BC4-19696122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BF61-C1C1-4853-A0C4-C5F184001B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41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6C739-F175-4538-8CDE-D83E2A995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71B391-3F66-47DA-A6A9-EEFB99591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B51187-3BD3-4648-9F4C-80AF1067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820E-1E86-4D80-907C-45400E7E8054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011B81-C1E4-49CD-8381-9A5E987D9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39806F-6283-4833-A50A-EACA208A4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BF61-C1C1-4853-A0C4-C5F184001B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55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75AF9-C235-46DC-BFB2-5F3CDDD7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11C6E0-92A1-421C-A023-F90CE63C2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0DA3E2-D565-400C-914B-07A3DDF1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820E-1E86-4D80-907C-45400E7E8054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850CAD-CC2E-4971-9382-3A30F638E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E66A06-92B8-4A99-B2B3-2C16F5AD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BF61-C1C1-4853-A0C4-C5F184001B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97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379D2-F1BE-44D3-9619-34A4EA86D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580AD3-8C1F-4C37-A402-B340558FE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1AAF49A-0ABB-4173-BF14-EF8ED54F0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66F3BD8-9CA1-4D89-B151-5B23C9D0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820E-1E86-4D80-907C-45400E7E8054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8ECC75-DB66-4EF4-8963-539F9B420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9802FB-C1AE-4C6D-9E78-EAF6439A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BF61-C1C1-4853-A0C4-C5F184001B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90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F024F-9FD7-4F46-8502-76297F529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6D7386-CD57-4F96-B570-ED0A9B1A2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5EF4CC-F05E-4AEC-AFA7-C5A049A8D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CB9E27B-B8D6-41B6-B986-5AAC1A2EE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163FAED-41B3-4FC8-A3CB-28730DB22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55EE959-0861-44BD-82BD-35FC7C3E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820E-1E86-4D80-907C-45400E7E8054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5CA7FA8-9A35-4857-938B-32C60023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009DAF7-2DE9-49EB-A8F3-51462D50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BF61-C1C1-4853-A0C4-C5F184001B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69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FACF2-A5DF-440B-9FB3-E29240AA0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5AD72CA-74C6-4D38-8F74-F4B973C76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820E-1E86-4D80-907C-45400E7E8054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40B278-5C96-4341-90A6-6F22511F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23EE81-DDCD-4D0C-B7CD-2347DD62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BF61-C1C1-4853-A0C4-C5F184001B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80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1F881BE-DE4B-4ABB-8D93-77DAAA30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820E-1E86-4D80-907C-45400E7E8054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8DA12A-4D2D-44B7-B4CD-7AB8594B9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F90929-5E48-4650-8E67-9338EBF58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BF61-C1C1-4853-A0C4-C5F184001B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43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DB138-E86F-4754-B7A4-B0C4BB0BA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A806E6-DA63-468B-95AA-074143E4F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6883057-1622-4A9E-8EA8-F62EABF16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6BC6CF-3C0B-48E5-95E6-CCBC8CEB2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820E-1E86-4D80-907C-45400E7E8054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2D63BF3-8ED6-4970-BE3C-2FCEA4E9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D34E95-172D-4FCF-A112-23E9804E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BF61-C1C1-4853-A0C4-C5F184001B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23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0D0655-38EA-4B17-B93F-3E0305D3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451561-C671-4D91-915F-7B955F5448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AA3A76-CCA7-4EC2-AC94-DB39916A0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F773A7F-CAE0-4DE9-8BE9-C5CF6B71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820E-1E86-4D80-907C-45400E7E8054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83FD3F9-1EB3-4E01-837F-1BA974742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CD334E-2B25-4415-8462-06A80CB0E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1BF61-C1C1-4853-A0C4-C5F184001B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33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55D69D-844B-4481-9CDE-4E086D94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F369F1-A927-41B5-AA40-8ACC9B936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B7A828-F5AC-4E56-9458-915F63C7F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9820E-1E86-4D80-907C-45400E7E8054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39789D-5753-44FA-A2E0-479E5662F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350435-ACEA-46F3-AEA6-22CE747B8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1BF61-C1C1-4853-A0C4-C5F184001B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478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4.png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2.png"/><Relationship Id="rId5" Type="http://schemas.openxmlformats.org/officeDocument/2006/relationships/slide" Target="slide6.xml"/><Relationship Id="rId10" Type="http://schemas.openxmlformats.org/officeDocument/2006/relationships/image" Target="../media/image1.png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0B931-AD9A-4760-816E-67819A74D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0" y="406400"/>
            <a:ext cx="10612582" cy="1337559"/>
          </a:xfrm>
        </p:spPr>
        <p:txBody>
          <a:bodyPr>
            <a:normAutofit fontScale="90000"/>
          </a:bodyPr>
          <a:lstStyle/>
          <a:p>
            <a:r>
              <a:rPr lang="de-DE" sz="4400" dirty="0"/>
              <a:t>Praktische Handlungsanweisungen zur Förderung der Selbstregulation im Fachunterricht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4656CE7-0249-4B78-9AC6-59C1F6AD8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66128"/>
            <a:ext cx="9144000" cy="289167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de-DE" u="sng" dirty="0">
                <a:solidFill>
                  <a:srgbClr val="FF0000"/>
                </a:solidFill>
              </a:rPr>
              <a:t>Hinweis zur Benutzung des Dokuments</a:t>
            </a:r>
          </a:p>
          <a:p>
            <a:pPr marL="342900" indent="-342900" algn="l">
              <a:buFontTx/>
              <a:buChar char="-"/>
            </a:pPr>
            <a:r>
              <a:rPr lang="de-DE" dirty="0">
                <a:solidFill>
                  <a:srgbClr val="FF0000"/>
                </a:solidFill>
              </a:rPr>
              <a:t>Nutzt dieses Dokument im Präsentationsmodus von </a:t>
            </a:r>
            <a:r>
              <a:rPr lang="de-DE" dirty="0" err="1">
                <a:solidFill>
                  <a:srgbClr val="FF0000"/>
                </a:solidFill>
              </a:rPr>
              <a:t>Powerpoint</a:t>
            </a:r>
            <a:r>
              <a:rPr lang="de-DE" dirty="0">
                <a:solidFill>
                  <a:srgbClr val="FF0000"/>
                </a:solidFill>
              </a:rPr>
              <a:t>, um die Verlinkungen nutzen zu können</a:t>
            </a:r>
          </a:p>
          <a:p>
            <a:pPr marL="342900" indent="-342900" algn="l">
              <a:buFontTx/>
              <a:buChar char="-"/>
            </a:pPr>
            <a:r>
              <a:rPr lang="de-DE" dirty="0">
                <a:solidFill>
                  <a:srgbClr val="FF0000"/>
                </a:solidFill>
              </a:rPr>
              <a:t>Nutzt die Übersichtsfolie (Folie 2) als Navigationsseite</a:t>
            </a:r>
          </a:p>
          <a:p>
            <a:pPr marL="342900" indent="-342900" algn="l">
              <a:buFontTx/>
              <a:buChar char="-"/>
            </a:pPr>
            <a:r>
              <a:rPr lang="de-DE" dirty="0">
                <a:solidFill>
                  <a:srgbClr val="FF0000"/>
                </a:solidFill>
              </a:rPr>
              <a:t>Die Übersichtsfolie liefert konkrete Umsetzungsmöglichkeiten, um die Selbstregulation im Unterricht zu fördern</a:t>
            </a:r>
          </a:p>
          <a:p>
            <a:pPr marL="342900" indent="-342900" algn="l">
              <a:buFontTx/>
              <a:buChar char="-"/>
            </a:pPr>
            <a:r>
              <a:rPr lang="de-DE" dirty="0">
                <a:solidFill>
                  <a:srgbClr val="FF0000"/>
                </a:solidFill>
              </a:rPr>
              <a:t>Die blau unterlegten Begriffe sind Verlinkungen innerhalb des Dokuments, um mehr zu erfahren </a:t>
            </a:r>
          </a:p>
          <a:p>
            <a:pPr marL="342900" indent="-342900" algn="l">
              <a:buFontTx/>
              <a:buChar char="-"/>
            </a:pPr>
            <a:r>
              <a:rPr lang="de-DE" dirty="0">
                <a:solidFill>
                  <a:srgbClr val="FF0000"/>
                </a:solidFill>
              </a:rPr>
              <a:t>Klickt auf den verlinkten Seiten unten rechts auf den blauen Button, um auf die Übersichtsseite zurückzukehren (klappt nur im Präsentationsmodus)</a:t>
            </a:r>
          </a:p>
          <a:p>
            <a:pPr marL="342900" indent="-342900" algn="l">
              <a:buFontTx/>
              <a:buChar char="-"/>
            </a:pP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484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: abgerundete Ecken 4">
            <a:hlinkClick r:id="rId2" action="ppaction://hlinksldjump"/>
            <a:extLst>
              <a:ext uri="{FF2B5EF4-FFF2-40B4-BE49-F238E27FC236}">
                <a16:creationId xmlns:a16="http://schemas.microsoft.com/office/drawing/2014/main" id="{F1605F6D-9504-4064-A120-A2A6B694573C}"/>
              </a:ext>
            </a:extLst>
          </p:cNvPr>
          <p:cNvSpPr/>
          <p:nvPr/>
        </p:nvSpPr>
        <p:spPr>
          <a:xfrm>
            <a:off x="10107723" y="5163503"/>
            <a:ext cx="1846152" cy="1477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Zurück zur Übersichtsfolie (hier klicken)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5FEAAC5-CABC-4D84-BE6F-0A94F4E1D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35" y="16603"/>
            <a:ext cx="4138241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DD8F35A-2AB2-4A21-956F-890A1AC14F4A}"/>
              </a:ext>
            </a:extLst>
          </p:cNvPr>
          <p:cNvSpPr/>
          <p:nvPr/>
        </p:nvSpPr>
        <p:spPr>
          <a:xfrm>
            <a:off x="0" y="16603"/>
            <a:ext cx="6456040" cy="79216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Reflexionsfragen zum Lernprozess (Plenum)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7BFFF7E-D33B-49E1-9134-5032804B4FFE}"/>
              </a:ext>
            </a:extLst>
          </p:cNvPr>
          <p:cNvSpPr txBox="1"/>
          <p:nvPr/>
        </p:nvSpPr>
        <p:spPr>
          <a:xfrm>
            <a:off x="3048755" y="3246597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F93F9C8-0557-4958-B167-A519F018FE6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07" y="971353"/>
            <a:ext cx="4860817" cy="564525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0F7B063-7448-47B7-8961-4ABBBA264FA4}"/>
              </a:ext>
            </a:extLst>
          </p:cNvPr>
          <p:cNvSpPr txBox="1"/>
          <p:nvPr/>
        </p:nvSpPr>
        <p:spPr>
          <a:xfrm>
            <a:off x="171078" y="995576"/>
            <a:ext cx="41869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Gezieltes </a:t>
            </a:r>
            <a:r>
              <a:rPr lang="de-DE" b="1" dirty="0"/>
              <a:t>Lehrer-Feedback hinsichtlich des Lernprozesses </a:t>
            </a:r>
            <a:r>
              <a:rPr lang="de-DE" dirty="0"/>
              <a:t>(also nicht nur bzgl. des Lernproduktes) ist einer der Lernwirksamsten Faktoren in der Hattie-Studie. </a:t>
            </a:r>
          </a:p>
          <a:p>
            <a:r>
              <a:rPr lang="de-DE" dirty="0"/>
              <a:t>Am Ende einer Unterrichtseinheit können </a:t>
            </a:r>
            <a:r>
              <a:rPr lang="de-DE" b="1" dirty="0"/>
              <a:t>kurze Reflexionsphasen im Plenum </a:t>
            </a:r>
            <a:r>
              <a:rPr lang="de-DE" dirty="0"/>
              <a:t>auch anhand der nebenstehenden Fragen initiiert werden. Wichtig ist, dass die </a:t>
            </a:r>
            <a:r>
              <a:rPr lang="de-DE" dirty="0" err="1"/>
              <a:t>SuS</a:t>
            </a:r>
            <a:r>
              <a:rPr lang="de-DE" dirty="0"/>
              <a:t> diese Phasen in Einzelarbeit vornehmen und sich die wesentlichsten Aspekte notieren (ggf. in einem Lerntagebuch oder einem separaten Bereich in ihrem Heft).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5DD5F7A-66DB-4B1C-9720-6044B4747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39" y="2653065"/>
            <a:ext cx="480196" cy="43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2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FBF160AF-1547-46FD-8F2E-7DD45AE2917F}"/>
              </a:ext>
            </a:extLst>
          </p:cNvPr>
          <p:cNvGraphicFramePr>
            <a:graphicFrameLocks/>
          </p:cNvGraphicFramePr>
          <p:nvPr/>
        </p:nvGraphicFramePr>
        <p:xfrm>
          <a:off x="4949189" y="1081554"/>
          <a:ext cx="6793980" cy="5760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0696">
                  <a:extLst>
                    <a:ext uri="{9D8B030D-6E8A-4147-A177-3AD203B41FA5}">
                      <a16:colId xmlns:a16="http://schemas.microsoft.com/office/drawing/2014/main" val="4259688497"/>
                    </a:ext>
                  </a:extLst>
                </a:gridCol>
                <a:gridCol w="1530696">
                  <a:extLst>
                    <a:ext uri="{9D8B030D-6E8A-4147-A177-3AD203B41FA5}">
                      <a16:colId xmlns:a16="http://schemas.microsoft.com/office/drawing/2014/main" val="3155649875"/>
                    </a:ext>
                  </a:extLst>
                </a:gridCol>
                <a:gridCol w="1244196">
                  <a:extLst>
                    <a:ext uri="{9D8B030D-6E8A-4147-A177-3AD203B41FA5}">
                      <a16:colId xmlns:a16="http://schemas.microsoft.com/office/drawing/2014/main" val="481049882"/>
                    </a:ext>
                  </a:extLst>
                </a:gridCol>
                <a:gridCol w="1244196">
                  <a:extLst>
                    <a:ext uri="{9D8B030D-6E8A-4147-A177-3AD203B41FA5}">
                      <a16:colId xmlns:a16="http://schemas.microsoft.com/office/drawing/2014/main" val="300013401"/>
                    </a:ext>
                  </a:extLst>
                </a:gridCol>
                <a:gridCol w="1244196">
                  <a:extLst>
                    <a:ext uri="{9D8B030D-6E8A-4147-A177-3AD203B41FA5}">
                      <a16:colId xmlns:a16="http://schemas.microsoft.com/office/drawing/2014/main" val="4263736753"/>
                    </a:ext>
                  </a:extLst>
                </a:gridCol>
              </a:tblGrid>
              <a:tr h="3536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</a:rPr>
                        <a:t>Die Schüler können, …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hohe Selbststeuerung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mittlere Selbststeuerung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geringe Selbststeuerung 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extLst>
                  <a:ext uri="{0D108BD9-81ED-4DB2-BD59-A6C34878D82A}">
                    <a16:rowId xmlns:a16="http://schemas.microsoft.com/office/drawing/2014/main" val="4169610316"/>
                  </a:ext>
                </a:extLst>
              </a:tr>
              <a:tr h="347746"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</a:rPr>
                        <a:t>Ziele setzen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050" dirty="0">
                          <a:effectLst/>
                        </a:rPr>
                        <a:t>sich Lernziele selbst setzen.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extLst>
                  <a:ext uri="{0D108BD9-81ED-4DB2-BD59-A6C34878D82A}">
                    <a16:rowId xmlns:a16="http://schemas.microsoft.com/office/drawing/2014/main" val="1430683342"/>
                  </a:ext>
                </a:extLst>
              </a:tr>
              <a:tr h="33415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050" dirty="0">
                          <a:effectLst/>
                        </a:rPr>
                        <a:t>ihre Ziele strukturieren.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extLst>
                  <a:ext uri="{0D108BD9-81ED-4DB2-BD59-A6C34878D82A}">
                    <a16:rowId xmlns:a16="http://schemas.microsoft.com/office/drawing/2014/main" val="315585286"/>
                  </a:ext>
                </a:extLst>
              </a:tr>
              <a:tr h="3536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050" dirty="0">
                          <a:effectLst/>
                        </a:rPr>
                        <a:t>realistische Etappen und Schritte festlegen.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extLst>
                  <a:ext uri="{0D108BD9-81ED-4DB2-BD59-A6C34878D82A}">
                    <a16:rowId xmlns:a16="http://schemas.microsoft.com/office/drawing/2014/main" val="118509758"/>
                  </a:ext>
                </a:extLst>
              </a:tr>
              <a:tr h="438828"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</a:rPr>
                        <a:t>Lernen planen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050" dirty="0">
                          <a:effectLst/>
                        </a:rPr>
                        <a:t>die Aufgabenanforderung antizipieren.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extLst>
                  <a:ext uri="{0D108BD9-81ED-4DB2-BD59-A6C34878D82A}">
                    <a16:rowId xmlns:a16="http://schemas.microsoft.com/office/drawing/2014/main" val="3687330825"/>
                  </a:ext>
                </a:extLst>
              </a:tr>
              <a:tr h="68252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050" dirty="0">
                          <a:effectLst/>
                        </a:rPr>
                        <a:t>die Ressource Zeit richtig einschätzen.</a:t>
                      </a: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extLst>
                  <a:ext uri="{0D108BD9-81ED-4DB2-BD59-A6C34878D82A}">
                    <a16:rowId xmlns:a16="http://schemas.microsoft.com/office/drawing/2014/main" val="986584882"/>
                  </a:ext>
                </a:extLst>
              </a:tr>
              <a:tr h="52687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050" dirty="0">
                          <a:effectLst/>
                        </a:rPr>
                        <a:t>die Reihenfolge der Aufgaben entsprechend auswählen.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extLst>
                  <a:ext uri="{0D108BD9-81ED-4DB2-BD59-A6C34878D82A}">
                    <a16:rowId xmlns:a16="http://schemas.microsoft.com/office/drawing/2014/main" val="952725898"/>
                  </a:ext>
                </a:extLst>
              </a:tr>
              <a:tr h="526872"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</a:rPr>
                        <a:t>Lernen realisieren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050" dirty="0">
                          <a:effectLst/>
                        </a:rPr>
                        <a:t>Lern- und Arbeitstechniken selbstständig anwenden.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extLst>
                  <a:ext uri="{0D108BD9-81ED-4DB2-BD59-A6C34878D82A}">
                    <a16:rowId xmlns:a16="http://schemas.microsoft.com/office/drawing/2014/main" val="2565996614"/>
                  </a:ext>
                </a:extLst>
              </a:tr>
              <a:tr h="53584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050" dirty="0">
                          <a:effectLst/>
                        </a:rPr>
                        <a:t>eigene Schwierigkeiten  erkennen und auf Hilfen zurückgreifen.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extLst>
                  <a:ext uri="{0D108BD9-81ED-4DB2-BD59-A6C34878D82A}">
                    <a16:rowId xmlns:a16="http://schemas.microsoft.com/office/drawing/2014/main" val="1355940063"/>
                  </a:ext>
                </a:extLst>
              </a:tr>
              <a:tr h="3536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050" dirty="0">
                          <a:effectLst/>
                        </a:rPr>
                        <a:t>ihre Lernmotivation aufrecht erhalten.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extLst>
                  <a:ext uri="{0D108BD9-81ED-4DB2-BD59-A6C34878D82A}">
                    <a16:rowId xmlns:a16="http://schemas.microsoft.com/office/drawing/2014/main" val="209733568"/>
                  </a:ext>
                </a:extLst>
              </a:tr>
              <a:tr h="353660"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</a:rPr>
                        <a:t>Lernen reflektieren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050" dirty="0">
                          <a:effectLst/>
                        </a:rPr>
                        <a:t>ihre Lernergebnisse zu überprüfen.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extLst>
                  <a:ext uri="{0D108BD9-81ED-4DB2-BD59-A6C34878D82A}">
                    <a16:rowId xmlns:a16="http://schemas.microsoft.com/office/drawing/2014/main" val="2473111194"/>
                  </a:ext>
                </a:extLst>
              </a:tr>
              <a:tr h="53584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050" dirty="0">
                          <a:effectLst/>
                        </a:rPr>
                        <a:t>ihre Lernergebnisse einzuschätzen und zur Weiterarbeit zu nutzen.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extLst>
                  <a:ext uri="{0D108BD9-81ED-4DB2-BD59-A6C34878D82A}">
                    <a16:rowId xmlns:a16="http://schemas.microsoft.com/office/drawing/2014/main" val="805064308"/>
                  </a:ext>
                </a:extLst>
              </a:tr>
              <a:tr h="3536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050" dirty="0">
                          <a:effectLst/>
                        </a:rPr>
                        <a:t>ihren Lernprozess zu  reflektieren.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0" marR="45950" marT="0" marB="0"/>
                </a:tc>
                <a:extLst>
                  <a:ext uri="{0D108BD9-81ED-4DB2-BD59-A6C34878D82A}">
                    <a16:rowId xmlns:a16="http://schemas.microsoft.com/office/drawing/2014/main" val="3946791356"/>
                  </a:ext>
                </a:extLst>
              </a:tr>
            </a:tbl>
          </a:graphicData>
        </a:graphic>
      </p:graphicFrame>
      <p:sp>
        <p:nvSpPr>
          <p:cNvPr id="5" name="Pfeil: nach links 4">
            <a:extLst>
              <a:ext uri="{FF2B5EF4-FFF2-40B4-BE49-F238E27FC236}">
                <a16:creationId xmlns:a16="http://schemas.microsoft.com/office/drawing/2014/main" id="{A0C34D4C-00EC-4DB4-834F-E2555BB74DE6}"/>
              </a:ext>
            </a:extLst>
          </p:cNvPr>
          <p:cNvSpPr/>
          <p:nvPr/>
        </p:nvSpPr>
        <p:spPr>
          <a:xfrm>
            <a:off x="4049423" y="1292816"/>
            <a:ext cx="715224" cy="4707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114A422-30D8-4625-A8CC-88E76FD97EAA}"/>
              </a:ext>
            </a:extLst>
          </p:cNvPr>
          <p:cNvSpPr txBox="1"/>
          <p:nvPr/>
        </p:nvSpPr>
        <p:spPr>
          <a:xfrm>
            <a:off x="-495" y="995779"/>
            <a:ext cx="3974471" cy="10849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/>
              <a:t>Ziele setzen: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 dirty="0"/>
              <a:t>Nutzen Sie ritualisierend das „Ziel setzen“-Symbol des </a:t>
            </a:r>
            <a:r>
              <a:rPr lang="de-DE" sz="1050" dirty="0">
                <a:hlinkClick r:id="rId2" action="ppaction://hlinksldjump"/>
              </a:rPr>
              <a:t>SRL-Plakats</a:t>
            </a:r>
            <a:r>
              <a:rPr lang="de-DE" sz="1050" dirty="0"/>
              <a:t> (meist nach der Erarbeitung der Problemstellung)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 dirty="0"/>
              <a:t>Üben Sie das Formulieren von Zielen auch in Wochenplänen mit dem </a:t>
            </a:r>
            <a:r>
              <a:rPr lang="de-DE" sz="1050" dirty="0">
                <a:hlinkClick r:id="rId3" action="ppaction://hlinksldjump"/>
              </a:rPr>
              <a:t>Schulplaner</a:t>
            </a:r>
            <a:endParaRPr lang="de-DE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 dirty="0"/>
              <a:t>Geben Sie den </a:t>
            </a:r>
            <a:r>
              <a:rPr lang="de-DE" sz="1050" dirty="0" err="1"/>
              <a:t>SuS</a:t>
            </a:r>
            <a:r>
              <a:rPr lang="de-DE" sz="1050" dirty="0"/>
              <a:t> die folgenden </a:t>
            </a:r>
            <a:r>
              <a:rPr lang="de-DE" sz="1050" dirty="0">
                <a:hlinkClick r:id="rId4" action="ppaction://hlinksldjump"/>
              </a:rPr>
              <a:t>Formulierungshilfen</a:t>
            </a:r>
            <a:r>
              <a:rPr lang="de-DE" sz="1050" dirty="0"/>
              <a:t> an die Hand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BBF5895-27BD-4C00-861B-1CBF656B7DE5}"/>
              </a:ext>
            </a:extLst>
          </p:cNvPr>
          <p:cNvSpPr txBox="1"/>
          <p:nvPr/>
        </p:nvSpPr>
        <p:spPr>
          <a:xfrm>
            <a:off x="117927" y="73929"/>
            <a:ext cx="8156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Übersichtsfolie: Hilfen zur Förderung der Selbstregulation im Fachunterricht</a:t>
            </a:r>
          </a:p>
        </p:txBody>
      </p:sp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FA64512E-7160-4937-98D7-6B153594CB37}"/>
              </a:ext>
            </a:extLst>
          </p:cNvPr>
          <p:cNvSpPr/>
          <p:nvPr/>
        </p:nvSpPr>
        <p:spPr>
          <a:xfrm>
            <a:off x="4049423" y="2519636"/>
            <a:ext cx="715224" cy="4707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036AFAB8-8439-463E-A959-21E08DECE7BD}"/>
              </a:ext>
            </a:extLst>
          </p:cNvPr>
          <p:cNvSpPr/>
          <p:nvPr/>
        </p:nvSpPr>
        <p:spPr>
          <a:xfrm>
            <a:off x="4062969" y="4136665"/>
            <a:ext cx="715224" cy="4707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links 9">
            <a:extLst>
              <a:ext uri="{FF2B5EF4-FFF2-40B4-BE49-F238E27FC236}">
                <a16:creationId xmlns:a16="http://schemas.microsoft.com/office/drawing/2014/main" id="{5C320E60-CA09-49EB-AE84-8D11C7182C0D}"/>
              </a:ext>
            </a:extLst>
          </p:cNvPr>
          <p:cNvSpPr/>
          <p:nvPr/>
        </p:nvSpPr>
        <p:spPr>
          <a:xfrm>
            <a:off x="4049423" y="5717340"/>
            <a:ext cx="715224" cy="4707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7EE3CFA-7289-402F-9209-06683148BE48}"/>
              </a:ext>
            </a:extLst>
          </p:cNvPr>
          <p:cNvSpPr txBox="1"/>
          <p:nvPr/>
        </p:nvSpPr>
        <p:spPr>
          <a:xfrm>
            <a:off x="-494" y="2152228"/>
            <a:ext cx="3978986" cy="12464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/>
              <a:t>Lernen planen: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 dirty="0"/>
              <a:t>Geben Sie den </a:t>
            </a:r>
            <a:r>
              <a:rPr lang="de-DE" sz="1050" dirty="0" err="1"/>
              <a:t>SuS</a:t>
            </a:r>
            <a:r>
              <a:rPr lang="de-DE" sz="1050" dirty="0"/>
              <a:t> vor Arbeitsphasen etwas Zeit, um die folgenden Fragen für sich zu klären (Fragen z.B. über </a:t>
            </a:r>
            <a:r>
              <a:rPr lang="de-DE" sz="1050" dirty="0" err="1"/>
              <a:t>Beamer</a:t>
            </a:r>
            <a:r>
              <a:rPr lang="de-DE" sz="1050" dirty="0"/>
              <a:t> zeigen):</a:t>
            </a:r>
          </a:p>
          <a:p>
            <a:pPr marL="361950" lvl="1" indent="-171450">
              <a:buFont typeface="Arial" panose="020B0604020202020204" pitchFamily="34" charset="0"/>
              <a:buChar char="•"/>
            </a:pPr>
            <a:r>
              <a:rPr lang="de-DE" sz="1050" dirty="0"/>
              <a:t>Was ist genau meine Aufgabe? </a:t>
            </a:r>
            <a:r>
              <a:rPr lang="de-DE" sz="1050" dirty="0">
                <a:sym typeface="Wingdings" panose="05000000000000000000" pitchFamily="2" charset="2"/>
              </a:rPr>
              <a:t> Einübung von Operatoren</a:t>
            </a:r>
          </a:p>
          <a:p>
            <a:pPr marL="361950" lvl="1" indent="-171450">
              <a:buFont typeface="Arial" panose="020B0604020202020204" pitchFamily="34" charset="0"/>
              <a:buChar char="•"/>
            </a:pPr>
            <a:r>
              <a:rPr lang="de-DE" sz="1050" dirty="0">
                <a:sym typeface="Wingdings" panose="05000000000000000000" pitchFamily="2" charset="2"/>
              </a:rPr>
              <a:t>Was benötige ich, um die Aufgabe erfolgreich abzuschließen?</a:t>
            </a:r>
          </a:p>
          <a:p>
            <a:pPr marL="361950" lvl="1" indent="-171450">
              <a:buFont typeface="Arial" panose="020B0604020202020204" pitchFamily="34" charset="0"/>
              <a:buChar char="•"/>
            </a:pPr>
            <a:r>
              <a:rPr lang="de-DE" sz="1050" dirty="0"/>
              <a:t>Welche Schritte plane ich zur Erreichung meines Ziels?</a:t>
            </a:r>
          </a:p>
          <a:p>
            <a:pPr marL="361950" lvl="1" indent="-171450">
              <a:buFont typeface="Arial" panose="020B0604020202020204" pitchFamily="34" charset="0"/>
              <a:buChar char="•"/>
            </a:pPr>
            <a:r>
              <a:rPr lang="de-DE" sz="1050" dirty="0"/>
              <a:t>Wie lange plane ich für bestimmte Schritte ein?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4EE5124-85CF-42CE-8840-1341404F53F4}"/>
              </a:ext>
            </a:extLst>
          </p:cNvPr>
          <p:cNvSpPr txBox="1"/>
          <p:nvPr/>
        </p:nvSpPr>
        <p:spPr>
          <a:xfrm>
            <a:off x="0" y="3528025"/>
            <a:ext cx="4001563" cy="14080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/>
              <a:t>Lernen realisieren: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 dirty="0"/>
              <a:t>Lassen Sie die </a:t>
            </a:r>
            <a:r>
              <a:rPr lang="de-DE" sz="1050" dirty="0" err="1"/>
              <a:t>SuS</a:t>
            </a:r>
            <a:r>
              <a:rPr lang="de-DE" sz="1050" dirty="0"/>
              <a:t> vor dem Lernen ihre Motivation einschätzen und nutzen Sie ggf. die </a:t>
            </a:r>
            <a:r>
              <a:rPr lang="de-DE" sz="1050" dirty="0">
                <a:hlinkClick r:id="rId5" action="ppaction://hlinksldjump"/>
              </a:rPr>
              <a:t>Motivationsstrategien</a:t>
            </a:r>
            <a:r>
              <a:rPr lang="de-DE" sz="1050" dirty="0"/>
              <a:t> auf dem Plakat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 dirty="0"/>
              <a:t>Hängen Sie gängige fachspezifische Lernstrategien im Raum aus, die immer wieder benutzt werden, damit sich </a:t>
            </a:r>
            <a:r>
              <a:rPr lang="de-DE" sz="1050" dirty="0" err="1"/>
              <a:t>SuS</a:t>
            </a:r>
            <a:r>
              <a:rPr lang="de-DE" sz="1050" dirty="0"/>
              <a:t> selbständig Hilfe holen können (üben Sie das auch ein)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 dirty="0"/>
              <a:t>Nutzen sie </a:t>
            </a:r>
            <a:r>
              <a:rPr lang="de-DE" sz="1050" dirty="0">
                <a:hlinkClick r:id="rId6" action="ppaction://hlinksldjump"/>
              </a:rPr>
              <a:t>fachspezifische Hilfssysteme</a:t>
            </a:r>
            <a:r>
              <a:rPr lang="de-DE" sz="1050" dirty="0"/>
              <a:t>, betonen Sie, dass die Benutzung von Hilfesystemen nicht negativ gewertet wird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22A72F5-5C25-404B-9348-D68A47E80A7D}"/>
              </a:ext>
            </a:extLst>
          </p:cNvPr>
          <p:cNvSpPr txBox="1"/>
          <p:nvPr/>
        </p:nvSpPr>
        <p:spPr>
          <a:xfrm>
            <a:off x="0" y="5001946"/>
            <a:ext cx="3974471" cy="17312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/>
              <a:t>Lernen reflektieren: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 dirty="0"/>
              <a:t>Lassen Sie die </a:t>
            </a:r>
            <a:r>
              <a:rPr lang="de-DE" sz="1050" dirty="0" err="1"/>
              <a:t>SuS</a:t>
            </a:r>
            <a:r>
              <a:rPr lang="de-DE" sz="1050" dirty="0"/>
              <a:t> anhand eines </a:t>
            </a:r>
            <a:r>
              <a:rPr lang="de-DE" sz="1050" dirty="0" err="1">
                <a:hlinkClick r:id="rId7" action="ppaction://hlinksldjump"/>
              </a:rPr>
              <a:t>Kriterienbogen</a:t>
            </a:r>
            <a:r>
              <a:rPr lang="de-DE" sz="1050" dirty="0" err="1"/>
              <a:t>s</a:t>
            </a:r>
            <a:r>
              <a:rPr lang="de-DE" sz="1050" dirty="0"/>
              <a:t> selbständig überprüfen, ob sie die Kriterien des Lernproduktes erfüllt haben. Geben Sie ggf. Tipps, lassen Sie selbständige Nachbesserung zu.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 dirty="0"/>
              <a:t>Lassen Sie die </a:t>
            </a:r>
            <a:r>
              <a:rPr lang="de-DE" sz="1050" dirty="0" err="1"/>
              <a:t>SuS</a:t>
            </a:r>
            <a:r>
              <a:rPr lang="de-DE" sz="1050" dirty="0"/>
              <a:t> ihre Selbstlernkompetenz (Lernprozess) anhand des </a:t>
            </a:r>
            <a:r>
              <a:rPr lang="de-DE" sz="1050" dirty="0">
                <a:hlinkClick r:id="rId8" action="ppaction://hlinksldjump"/>
              </a:rPr>
              <a:t>Reflexionsbogens zum Lernprozess</a:t>
            </a:r>
            <a:r>
              <a:rPr lang="de-DE" sz="1050" dirty="0"/>
              <a:t> einschätzen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 dirty="0"/>
              <a:t>Lassen Sie die </a:t>
            </a:r>
            <a:r>
              <a:rPr lang="de-DE" sz="1050" dirty="0" err="1"/>
              <a:t>SuS</a:t>
            </a:r>
            <a:r>
              <a:rPr lang="de-DE" sz="1050" dirty="0"/>
              <a:t> anhand der </a:t>
            </a:r>
            <a:r>
              <a:rPr lang="de-DE" sz="1050" dirty="0">
                <a:hlinkClick r:id="rId9" action="ppaction://hlinksldjump"/>
              </a:rPr>
              <a:t>Reflexionsfragen zum Lernprozess </a:t>
            </a:r>
            <a:r>
              <a:rPr lang="de-DE" sz="1050" dirty="0"/>
              <a:t>notieren, was sie sich für ihr nächstes Projekt vornehmen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50" dirty="0"/>
              <a:t>Organisieren Sie diese Reflexionsfragebögen idealerweise in einem Portfolio „Mein Lernprozess“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E9AC806-86C0-4684-B476-DCBA64AAB83B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5878239" y="1521716"/>
            <a:ext cx="545007" cy="51272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7149526-F3D2-42F4-B9D2-B9C0BB77ABE7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5867096" y="2562294"/>
            <a:ext cx="553806" cy="55349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2B89B68-D9E5-40BE-945E-DA33631E269E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5858845" y="4208156"/>
            <a:ext cx="553806" cy="48781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566C854-CBD5-469C-BC9C-1EE0D7E76D87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5910349" y="5624355"/>
            <a:ext cx="515216" cy="55362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4929BFF-51B0-4B2C-9B8D-D93086E74AB2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5893134" y="6230443"/>
            <a:ext cx="527767" cy="55362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C71E80D-D082-4D97-9CE5-825316C00323}"/>
              </a:ext>
            </a:extLst>
          </p:cNvPr>
          <p:cNvSpPr txBox="1"/>
          <p:nvPr/>
        </p:nvSpPr>
        <p:spPr>
          <a:xfrm>
            <a:off x="117927" y="683534"/>
            <a:ext cx="3548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u="sng" dirty="0">
                <a:solidFill>
                  <a:schemeClr val="accent1">
                    <a:lumMod val="75000"/>
                  </a:schemeClr>
                </a:solidFill>
              </a:rPr>
              <a:t>Klicken Sie auf die Verlinkungen, um mehr zu erfahren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8379ABD-7F6D-4EFB-B239-0779C3AF4A2C}"/>
              </a:ext>
            </a:extLst>
          </p:cNvPr>
          <p:cNvSpPr txBox="1"/>
          <p:nvPr/>
        </p:nvSpPr>
        <p:spPr>
          <a:xfrm>
            <a:off x="4539466" y="746906"/>
            <a:ext cx="7364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u="sng" dirty="0">
                <a:solidFill>
                  <a:srgbClr val="FF0000"/>
                </a:solidFill>
              </a:rPr>
              <a:t>Nutzen Sie einen solchen Bogen, um die Selbststeuerung der </a:t>
            </a:r>
            <a:r>
              <a:rPr lang="de-DE" sz="1200" u="sng" dirty="0" err="1">
                <a:solidFill>
                  <a:srgbClr val="FF0000"/>
                </a:solidFill>
              </a:rPr>
              <a:t>SuS</a:t>
            </a:r>
            <a:r>
              <a:rPr lang="de-DE" sz="1200" u="sng" dirty="0">
                <a:solidFill>
                  <a:srgbClr val="FF0000"/>
                </a:solidFill>
              </a:rPr>
              <a:t> im Rahmen der Unterrichtsplanung einzuschätzen</a:t>
            </a:r>
          </a:p>
        </p:txBody>
      </p:sp>
    </p:spTree>
    <p:extLst>
      <p:ext uri="{BB962C8B-B14F-4D97-AF65-F5344CB8AC3E}">
        <p14:creationId xmlns:p14="http://schemas.microsoft.com/office/powerpoint/2010/main" val="83094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7A25B-FA80-475A-88DE-7F978DF1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C7A280-53CC-4238-AE18-B1439CBF9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CD14A62-9DE9-47EC-8ECE-765A7E948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46" y="115094"/>
            <a:ext cx="9067267" cy="6627812"/>
          </a:xfrm>
          <a:prstGeom prst="rect">
            <a:avLst/>
          </a:prstGeom>
        </p:spPr>
      </p:pic>
      <p:sp>
        <p:nvSpPr>
          <p:cNvPr id="5" name="Rechteck: abgerundete Ecken 4">
            <a:hlinkClick r:id="rId3" action="ppaction://hlinksldjump"/>
            <a:extLst>
              <a:ext uri="{FF2B5EF4-FFF2-40B4-BE49-F238E27FC236}">
                <a16:creationId xmlns:a16="http://schemas.microsoft.com/office/drawing/2014/main" id="{FA9A42E2-E600-40E7-8462-EBA9E2B7BA6D}"/>
              </a:ext>
            </a:extLst>
          </p:cNvPr>
          <p:cNvSpPr/>
          <p:nvPr/>
        </p:nvSpPr>
        <p:spPr>
          <a:xfrm>
            <a:off x="10107723" y="5163503"/>
            <a:ext cx="1846152" cy="1477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Zurück zur Übersichtsfolie (hier klicken)</a:t>
            </a:r>
          </a:p>
        </p:txBody>
      </p:sp>
    </p:spTree>
    <p:extLst>
      <p:ext uri="{BB962C8B-B14F-4D97-AF65-F5344CB8AC3E}">
        <p14:creationId xmlns:p14="http://schemas.microsoft.com/office/powerpoint/2010/main" val="175774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9B6044-4535-4EEF-B9A4-22CED824E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53" y="1280912"/>
            <a:ext cx="4915760" cy="4555551"/>
          </a:xfrm>
        </p:spPr>
        <p:txBody>
          <a:bodyPr>
            <a:normAutofit/>
          </a:bodyPr>
          <a:lstStyle/>
          <a:p>
            <a:r>
              <a:rPr lang="de-DE" sz="1800" dirty="0"/>
              <a:t>Nutzen Sie die Wochenplanseiten und die Icons des SRL, um Selbststeuerungsphasen einzuüben. </a:t>
            </a:r>
          </a:p>
          <a:p>
            <a:r>
              <a:rPr lang="de-DE" sz="1800" dirty="0"/>
              <a:t>Lassen Sie die </a:t>
            </a:r>
            <a:r>
              <a:rPr lang="de-DE" sz="1800" dirty="0" err="1"/>
              <a:t>SuS</a:t>
            </a:r>
            <a:r>
              <a:rPr lang="de-DE" sz="1800" dirty="0"/>
              <a:t> ab und an dafür zu Hause vor Beginn der Erarbeitung konkrete Ziele in ihrem Heft formulieren. Diese können inhaltlich sein „</a:t>
            </a:r>
            <a:r>
              <a:rPr lang="de-DE" sz="1800" i="1" dirty="0"/>
              <a:t>ich möchte … besser verstehen</a:t>
            </a:r>
            <a:r>
              <a:rPr lang="de-DE" sz="1800" dirty="0"/>
              <a:t>“ oder auch methodisch „</a:t>
            </a:r>
            <a:r>
              <a:rPr lang="de-DE" sz="1800" i="1" dirty="0"/>
              <a:t>ich möchte meine Konzentration verbessern, indem ich mein Handy für die Zeit der Hausaufgabe in einen anderen Raum lege, um nicht abgelenkt zu sein</a:t>
            </a:r>
            <a:r>
              <a:rPr lang="de-DE" sz="1800" dirty="0"/>
              <a:t>“</a:t>
            </a:r>
          </a:p>
          <a:p>
            <a:r>
              <a:rPr lang="de-DE" sz="1800" dirty="0"/>
              <a:t>Lassen Sie die </a:t>
            </a:r>
            <a:r>
              <a:rPr lang="de-DE" sz="1800" dirty="0" err="1"/>
              <a:t>SuS</a:t>
            </a:r>
            <a:r>
              <a:rPr lang="de-DE" sz="1800" dirty="0"/>
              <a:t> auch überprüfen, ob sie ihre Ziele erreicht haben. Sie sollen auch notieren, warum sie ggf. die Ziele nicht erreicht haben und sich etwas vornehmen (s. auch </a:t>
            </a:r>
            <a:r>
              <a:rPr lang="de-DE" sz="1800" dirty="0">
                <a:hlinkClick r:id="rId2" action="ppaction://hlinksldjump"/>
              </a:rPr>
              <a:t>Reflexionsbogen</a:t>
            </a:r>
            <a:r>
              <a:rPr lang="de-DE" sz="1800" dirty="0"/>
              <a:t>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9AF500A-D650-4E08-AA9F-0BEC8B968A72}"/>
              </a:ext>
            </a:extLst>
          </p:cNvPr>
          <p:cNvSpPr/>
          <p:nvPr/>
        </p:nvSpPr>
        <p:spPr>
          <a:xfrm>
            <a:off x="118153" y="0"/>
            <a:ext cx="6456040" cy="79216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Einsatz des Schulplaners    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56A2B83-0C27-42FE-A4AC-FC244CE01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379" y="282803"/>
            <a:ext cx="6906468" cy="4953785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B1BA56E2-DA02-423A-B084-CEE0106FC333}"/>
              </a:ext>
            </a:extLst>
          </p:cNvPr>
          <p:cNvSpPr/>
          <p:nvPr/>
        </p:nvSpPr>
        <p:spPr>
          <a:xfrm>
            <a:off x="5797235" y="1548143"/>
            <a:ext cx="597529" cy="552261"/>
          </a:xfrm>
          <a:prstGeom prst="ellipse">
            <a:avLst/>
          </a:prstGeom>
          <a:solidFill>
            <a:schemeClr val="accent2">
              <a:lumMod val="75000"/>
              <a:alpha val="1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8D44DC7-4543-4369-9B67-F5816265240C}"/>
              </a:ext>
            </a:extLst>
          </p:cNvPr>
          <p:cNvSpPr/>
          <p:nvPr/>
        </p:nvSpPr>
        <p:spPr>
          <a:xfrm>
            <a:off x="10812544" y="1280912"/>
            <a:ext cx="1102936" cy="1038082"/>
          </a:xfrm>
          <a:prstGeom prst="ellipse">
            <a:avLst/>
          </a:prstGeom>
          <a:solidFill>
            <a:schemeClr val="accent2">
              <a:lumMod val="75000"/>
              <a:alpha val="1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: abgerundete Ecken 8">
            <a:hlinkClick r:id="rId4" action="ppaction://hlinksldjump"/>
            <a:extLst>
              <a:ext uri="{FF2B5EF4-FFF2-40B4-BE49-F238E27FC236}">
                <a16:creationId xmlns:a16="http://schemas.microsoft.com/office/drawing/2014/main" id="{F17C218A-530E-4989-AB05-E3DA5C9A7FC7}"/>
              </a:ext>
            </a:extLst>
          </p:cNvPr>
          <p:cNvSpPr/>
          <p:nvPr/>
        </p:nvSpPr>
        <p:spPr>
          <a:xfrm>
            <a:off x="10107723" y="5163503"/>
            <a:ext cx="1846152" cy="1477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Zurück zur Übersichtsfolie (hier klicken)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E016E3F-2C55-479E-9F52-E93F179DB3E4}"/>
              </a:ext>
            </a:extLst>
          </p:cNvPr>
          <p:cNvCxnSpPr>
            <a:stCxn id="7" idx="2"/>
          </p:cNvCxnSpPr>
          <p:nvPr/>
        </p:nvCxnSpPr>
        <p:spPr>
          <a:xfrm flipH="1">
            <a:off x="4911365" y="1824274"/>
            <a:ext cx="885870" cy="40987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F490A7A-B892-472D-944B-EAE735F99D92}"/>
              </a:ext>
            </a:extLst>
          </p:cNvPr>
          <p:cNvCxnSpPr>
            <a:cxnSpLocks/>
          </p:cNvCxnSpPr>
          <p:nvPr/>
        </p:nvCxnSpPr>
        <p:spPr>
          <a:xfrm flipH="1">
            <a:off x="5009012" y="1956249"/>
            <a:ext cx="5837449" cy="266288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95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D667CE-B44C-4DDC-B658-4BC0AF76D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2852"/>
            <a:ext cx="12192000" cy="253853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536575">
              <a:spcBef>
                <a:spcPts val="600"/>
              </a:spcBef>
              <a:spcAft>
                <a:spcPts val="600"/>
              </a:spcAft>
              <a:buNone/>
            </a:pPr>
            <a:endParaRPr lang="de-DE" sz="2100" b="1" dirty="0"/>
          </a:p>
          <a:p>
            <a:pPr marL="536575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100" b="1" dirty="0"/>
              <a:t>Ein gutes Ziel enthält folgende Aspekte:</a:t>
            </a:r>
          </a:p>
          <a:p>
            <a:pPr marL="536575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sz="2100" dirty="0"/>
              <a:t>Einen möglichst konkreten Inhalt: Was will ich genau in der Stunde / in den kommenden Doppelstunden erreichen? </a:t>
            </a:r>
          </a:p>
          <a:p>
            <a:pPr marL="536575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sz="2100" dirty="0"/>
              <a:t>Eine Zeitangabe: Wann will ich mein Ziel erreicht haben?</a:t>
            </a:r>
          </a:p>
          <a:p>
            <a:pPr marL="536575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sz="2100" dirty="0"/>
              <a:t>Mein Ziel muss realistisch und überprüfbar sein </a:t>
            </a:r>
          </a:p>
          <a:p>
            <a:pPr marL="536575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de-DE" sz="2100" dirty="0"/>
              <a:t>Mein Ziel sollte inhaltlich sein, ich kann mit aber auch zusätzlich Ziele setzen, die mein Lernverhalten betreffen (z.B. die Lesestrategie richtig anwenden oder mich mindestens dreimal melden) </a:t>
            </a:r>
          </a:p>
          <a:p>
            <a:pPr>
              <a:buFontTx/>
              <a:buChar char="-"/>
            </a:pPr>
            <a:endParaRPr lang="de-DE" sz="1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2C403D3-E884-496C-ABBB-2A85C6E919B4}"/>
              </a:ext>
            </a:extLst>
          </p:cNvPr>
          <p:cNvSpPr txBox="1"/>
          <p:nvPr/>
        </p:nvSpPr>
        <p:spPr>
          <a:xfrm>
            <a:off x="1" y="3796068"/>
            <a:ext cx="107608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/>
            <a:r>
              <a:rPr lang="de-DE" b="1" dirty="0"/>
              <a:t>Formulierungshilfen: </a:t>
            </a:r>
          </a:p>
          <a:p>
            <a:pPr marL="263525"/>
            <a:r>
              <a:rPr lang="de-DE" dirty="0"/>
              <a:t>-    In der heutigen Stunde möchte ich erreichen, dass …</a:t>
            </a:r>
          </a:p>
          <a:p>
            <a:pPr marL="263525">
              <a:buFontTx/>
              <a:buChar char="-"/>
            </a:pPr>
            <a:r>
              <a:rPr lang="de-DE" dirty="0"/>
              <a:t>    In der letzten Stunde ist mir aufgefallen, dass ich … noch nicht kann. Deshalb setze ich mir für die ersten 20 </a:t>
            </a:r>
          </a:p>
          <a:p>
            <a:pPr marL="263525"/>
            <a:r>
              <a:rPr lang="de-DE" dirty="0"/>
              <a:t>     Minuten das Ziel…</a:t>
            </a:r>
          </a:p>
          <a:p>
            <a:pPr marL="549275" indent="-285750">
              <a:buFontTx/>
              <a:buChar char="-"/>
            </a:pPr>
            <a:r>
              <a:rPr lang="de-DE" dirty="0"/>
              <a:t>Mein heutiges Ziel ist es …</a:t>
            </a:r>
          </a:p>
          <a:p>
            <a:pPr marL="549275" indent="-285750">
              <a:buFontTx/>
              <a:buChar char="-"/>
            </a:pPr>
            <a:r>
              <a:rPr lang="de-DE" dirty="0"/>
              <a:t>Ich möchte mich heute im Bereich … verbessern, indem ich …</a:t>
            </a:r>
          </a:p>
          <a:p>
            <a:endParaRPr lang="de-DE" dirty="0"/>
          </a:p>
        </p:txBody>
      </p:sp>
      <p:sp>
        <p:nvSpPr>
          <p:cNvPr id="6" name="Rechteck: abgerundete Ecken 5">
            <a:hlinkClick r:id="rId2" action="ppaction://hlinksldjump"/>
            <a:extLst>
              <a:ext uri="{FF2B5EF4-FFF2-40B4-BE49-F238E27FC236}">
                <a16:creationId xmlns:a16="http://schemas.microsoft.com/office/drawing/2014/main" id="{22CE217B-92E2-449D-8A7E-1A09F52FA008}"/>
              </a:ext>
            </a:extLst>
          </p:cNvPr>
          <p:cNvSpPr/>
          <p:nvPr/>
        </p:nvSpPr>
        <p:spPr>
          <a:xfrm>
            <a:off x="10107723" y="5163503"/>
            <a:ext cx="1846152" cy="1477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Zurück zur Übersichtsfolie (hier klicken)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1DE2601-4D84-4965-882C-D5A11E8A1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35" y="16603"/>
            <a:ext cx="4138241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6473BB0-962F-4E4A-99D2-0A980F3DA8E2}"/>
              </a:ext>
            </a:extLst>
          </p:cNvPr>
          <p:cNvSpPr/>
          <p:nvPr/>
        </p:nvSpPr>
        <p:spPr>
          <a:xfrm>
            <a:off x="0" y="16603"/>
            <a:ext cx="6456040" cy="79216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Einübung Ziele setzen</a:t>
            </a:r>
          </a:p>
        </p:txBody>
      </p:sp>
    </p:spTree>
    <p:extLst>
      <p:ext uri="{BB962C8B-B14F-4D97-AF65-F5344CB8AC3E}">
        <p14:creationId xmlns:p14="http://schemas.microsoft.com/office/powerpoint/2010/main" val="293992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AF8D46D-CB29-4188-9C46-31AC8D3E7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24" y="1069954"/>
            <a:ext cx="7444687" cy="557123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FBDFB11D-D835-4F93-BFF2-EBBB764DAB2A}"/>
              </a:ext>
            </a:extLst>
          </p:cNvPr>
          <p:cNvSpPr/>
          <p:nvPr/>
        </p:nvSpPr>
        <p:spPr>
          <a:xfrm>
            <a:off x="5033913" y="1583703"/>
            <a:ext cx="2752627" cy="5170603"/>
          </a:xfrm>
          <a:prstGeom prst="rect">
            <a:avLst/>
          </a:prstGeom>
          <a:solidFill>
            <a:schemeClr val="accent2">
              <a:lumMod val="75000"/>
              <a:alpha val="14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FD06EA26-0193-4F7F-A348-BEA5024B0C83}"/>
              </a:ext>
            </a:extLst>
          </p:cNvPr>
          <p:cNvSpPr/>
          <p:nvPr/>
        </p:nvSpPr>
        <p:spPr>
          <a:xfrm>
            <a:off x="7786539" y="1583703"/>
            <a:ext cx="454975" cy="3487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A6AFC48-967A-4D92-9674-3EABA82ADE87}"/>
              </a:ext>
            </a:extLst>
          </p:cNvPr>
          <p:cNvSpPr txBox="1"/>
          <p:nvPr/>
        </p:nvSpPr>
        <p:spPr>
          <a:xfrm>
            <a:off x="8241514" y="1105287"/>
            <a:ext cx="387330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Aufgabe uninteressant: </a:t>
            </a:r>
          </a:p>
          <a:p>
            <a:r>
              <a:rPr lang="de-DE" sz="1400" dirty="0"/>
              <a:t>Im Rahmen des SRL-Faches haben die</a:t>
            </a:r>
          </a:p>
          <a:p>
            <a:r>
              <a:rPr lang="de-DE" sz="1400" dirty="0" err="1"/>
              <a:t>SuS</a:t>
            </a:r>
            <a:r>
              <a:rPr lang="de-DE" sz="1400" dirty="0"/>
              <a:t> gelernt, sich mit den auf dem Plakat</a:t>
            </a:r>
          </a:p>
          <a:p>
            <a:r>
              <a:rPr lang="de-DE" sz="1400" dirty="0"/>
              <a:t>befindlichen Fragen selber zu motivieren.</a:t>
            </a:r>
          </a:p>
          <a:p>
            <a:r>
              <a:rPr lang="de-DE" sz="1400" dirty="0"/>
              <a:t>Stellen Sie unmotivierten Schülern solche </a:t>
            </a:r>
          </a:p>
          <a:p>
            <a:r>
              <a:rPr lang="de-DE" sz="1400" dirty="0"/>
              <a:t>Fragen oder weisen Sie sie darauf hin, diese </a:t>
            </a:r>
          </a:p>
          <a:p>
            <a:r>
              <a:rPr lang="de-DE" sz="1400" dirty="0"/>
              <a:t>Fragen im Kopf einmal durchzugehen. Das Plakat befindet sich auch im Schulplaner!</a:t>
            </a:r>
          </a:p>
          <a:p>
            <a:endParaRPr lang="de-DE" sz="1400" dirty="0"/>
          </a:p>
          <a:p>
            <a:r>
              <a:rPr lang="de-DE" sz="1400" b="1" dirty="0"/>
              <a:t>Aufgabe zu schwer:</a:t>
            </a:r>
          </a:p>
          <a:p>
            <a:r>
              <a:rPr lang="de-DE" sz="1400" dirty="0" err="1"/>
              <a:t>SuS</a:t>
            </a:r>
            <a:r>
              <a:rPr lang="de-DE" sz="1400" dirty="0"/>
              <a:t> sollen bei Unklarheiten nicht sofort </a:t>
            </a:r>
          </a:p>
          <a:p>
            <a:r>
              <a:rPr lang="de-DE" sz="1400" dirty="0"/>
              <a:t>Fragen stellen. Lassen Sie die </a:t>
            </a:r>
            <a:r>
              <a:rPr lang="de-DE" sz="1400" dirty="0" err="1"/>
              <a:t>SuS</a:t>
            </a:r>
            <a:r>
              <a:rPr lang="de-DE" sz="1400" dirty="0"/>
              <a:t> genau </a:t>
            </a:r>
          </a:p>
          <a:p>
            <a:r>
              <a:rPr lang="de-DE" sz="1400" dirty="0"/>
              <a:t>formulieren, was ihnen nicht gelingt. Üben Sie Operatoren und das richtige Lesen von </a:t>
            </a:r>
          </a:p>
          <a:p>
            <a:r>
              <a:rPr lang="de-DE" sz="1400" dirty="0"/>
              <a:t>Aufgabenstellungen ein (z.B. markieren der Operatoren). In vielen Aufgaben </a:t>
            </a:r>
          </a:p>
          <a:p>
            <a:r>
              <a:rPr lang="de-DE" sz="1400" dirty="0"/>
              <a:t>können </a:t>
            </a:r>
            <a:r>
              <a:rPr lang="de-DE" sz="1400" dirty="0" err="1"/>
              <a:t>SuS</a:t>
            </a:r>
            <a:r>
              <a:rPr lang="de-DE" sz="1400" dirty="0"/>
              <a:t> die Gesamtaufgabe in </a:t>
            </a:r>
          </a:p>
          <a:p>
            <a:r>
              <a:rPr lang="de-DE" sz="1400" dirty="0"/>
              <a:t>Teilaufgaben zerlegen. Nach den ersten </a:t>
            </a:r>
          </a:p>
          <a:p>
            <a:r>
              <a:rPr lang="de-DE" sz="1400" dirty="0"/>
              <a:t>erfolgreichen Teilaufgaben / Schritten sind die </a:t>
            </a:r>
            <a:r>
              <a:rPr lang="de-DE" sz="1400" dirty="0" err="1"/>
              <a:t>SuS</a:t>
            </a:r>
            <a:r>
              <a:rPr lang="de-DE" sz="1400" dirty="0"/>
              <a:t> meist motiviert weiterzuarbeiten.</a:t>
            </a:r>
          </a:p>
          <a:p>
            <a:endParaRPr lang="de-DE" sz="1600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E99DB270-A0FC-4283-BF74-65D8390CF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35" y="16603"/>
            <a:ext cx="4138241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B3F9DFD7-8D4A-42A9-A81E-2E1FD8FD19EC}"/>
              </a:ext>
            </a:extLst>
          </p:cNvPr>
          <p:cNvSpPr/>
          <p:nvPr/>
        </p:nvSpPr>
        <p:spPr>
          <a:xfrm>
            <a:off x="0" y="16603"/>
            <a:ext cx="6456040" cy="79216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Motivation steigern</a:t>
            </a:r>
          </a:p>
        </p:txBody>
      </p:sp>
      <p:sp>
        <p:nvSpPr>
          <p:cNvPr id="13" name="Rechteck: abgerundete Ecken 12">
            <a:hlinkClick r:id="rId4" action="ppaction://hlinksldjump"/>
            <a:extLst>
              <a:ext uri="{FF2B5EF4-FFF2-40B4-BE49-F238E27FC236}">
                <a16:creationId xmlns:a16="http://schemas.microsoft.com/office/drawing/2014/main" id="{543768CB-9DBE-4488-B478-FF278273BDF0}"/>
              </a:ext>
            </a:extLst>
          </p:cNvPr>
          <p:cNvSpPr/>
          <p:nvPr/>
        </p:nvSpPr>
        <p:spPr>
          <a:xfrm>
            <a:off x="10653275" y="5656082"/>
            <a:ext cx="1371041" cy="1098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Zurück zur Übersichtsfolie (hier klicken)</a:t>
            </a:r>
          </a:p>
        </p:txBody>
      </p:sp>
    </p:spTree>
    <p:extLst>
      <p:ext uri="{BB962C8B-B14F-4D97-AF65-F5344CB8AC3E}">
        <p14:creationId xmlns:p14="http://schemas.microsoft.com/office/powerpoint/2010/main" val="1327443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hlinkClick r:id="rId2" action="ppaction://hlinksldjump"/>
            <a:extLst>
              <a:ext uri="{FF2B5EF4-FFF2-40B4-BE49-F238E27FC236}">
                <a16:creationId xmlns:a16="http://schemas.microsoft.com/office/drawing/2014/main" id="{D03391DC-E4C4-4691-BE86-1F36B905B4C1}"/>
              </a:ext>
            </a:extLst>
          </p:cNvPr>
          <p:cNvSpPr/>
          <p:nvPr/>
        </p:nvSpPr>
        <p:spPr>
          <a:xfrm>
            <a:off x="10107723" y="5163503"/>
            <a:ext cx="1846152" cy="1477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Zurück zur Übersichtsfolie (hier klicken)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AB25E5B-9DCB-4CA3-A9D8-0C13E4463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35" y="16603"/>
            <a:ext cx="4138241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5596669-8D00-4753-9FFE-EF2F79F8B043}"/>
              </a:ext>
            </a:extLst>
          </p:cNvPr>
          <p:cNvSpPr/>
          <p:nvPr/>
        </p:nvSpPr>
        <p:spPr>
          <a:xfrm>
            <a:off x="0" y="16603"/>
            <a:ext cx="6456040" cy="79216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Hilfssysteme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B69003A-13E0-4549-811D-8698BAF248F0}"/>
              </a:ext>
            </a:extLst>
          </p:cNvPr>
          <p:cNvSpPr txBox="1"/>
          <p:nvPr/>
        </p:nvSpPr>
        <p:spPr>
          <a:xfrm>
            <a:off x="490635" y="1305341"/>
            <a:ext cx="738074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Hilfssysteme können ja nach Fach sehr unterschiedlich gestaltet sein, sie dienen jedoch der Individualisierung und auch der Selbstregulation, weil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SuS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selber entscheiden können, wann und ich welchem Maße sie Hilfen nutzen.</a:t>
            </a:r>
          </a:p>
          <a:p>
            <a:pPr algn="l" rtl="0" fontAlgn="base"/>
            <a:endParaRPr lang="de-D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/>
            <a:r>
              <a:rPr lang="de-D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Beispiele für Hilfssysteme sind:</a:t>
            </a:r>
          </a:p>
          <a:p>
            <a:pPr marL="285750" indent="-285750" algn="l" rtl="0" fontAlgn="base">
              <a:buFontTx/>
              <a:buChar char="-"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Spickzettel in Sprachen (Sprechkompetenz)</a:t>
            </a:r>
          </a:p>
          <a:p>
            <a:pPr marL="285750" indent="-285750" algn="l" rtl="0" fontAlgn="base">
              <a:buFontTx/>
              <a:buChar char="-"/>
            </a:pPr>
            <a:r>
              <a:rPr lang="de-D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Formulierungshilfen bzgl. der Formulierung von Urteilen (Sprachsensibler Unterricht)</a:t>
            </a:r>
          </a:p>
          <a:p>
            <a:pPr marL="285750" indent="-285750" algn="l" rtl="0" fontAlgn="base">
              <a:buFontTx/>
              <a:buChar char="-"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fettgedruckte Schlüsselbegriffe</a:t>
            </a:r>
          </a:p>
          <a:p>
            <a:pPr marL="285750" indent="-285750" algn="l" rtl="0" fontAlgn="base">
              <a:buFontTx/>
              <a:buChar char="-"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Strukturierungshilfen von Concept-Maps / Mindmaps</a:t>
            </a:r>
          </a:p>
          <a:p>
            <a:pPr marL="285750" indent="-285750" algn="l" rtl="0" fontAlgn="base">
              <a:buFontTx/>
              <a:buChar char="-"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Reduzierte Legenden einer Karte</a:t>
            </a:r>
          </a:p>
          <a:p>
            <a:pPr marL="285750" indent="-285750" algn="l" rtl="0" fontAlgn="base">
              <a:buFontTx/>
              <a:buChar char="-"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Im Raum ausgehängte, bereits thematisierte Methodenblätter zu Fachmethoden</a:t>
            </a:r>
          </a:p>
          <a:p>
            <a:pPr marL="285750" indent="-285750" algn="l" rtl="0" fontAlgn="base">
              <a:buFontTx/>
              <a:buChar char="-"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…</a:t>
            </a:r>
          </a:p>
          <a:p>
            <a:pPr marL="285750" indent="-285750" algn="l" rtl="0" fontAlgn="base">
              <a:buFontTx/>
              <a:buChar char="-"/>
            </a:pPr>
            <a:endParaRPr lang="de-D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 rtl="0" fontAlgn="base">
              <a:buFontTx/>
              <a:buChar char="-"/>
            </a:pPr>
            <a:endParaRPr lang="de-DE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44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A3AE1A1-7B0B-4452-9D62-1FD59BFCF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506" y="704298"/>
            <a:ext cx="4054217" cy="5936533"/>
          </a:xfrm>
          <a:prstGeom prst="rect">
            <a:avLst/>
          </a:prstGeom>
        </p:spPr>
      </p:pic>
      <p:sp>
        <p:nvSpPr>
          <p:cNvPr id="6" name="Rechteck: abgerundete Ecken 5">
            <a:hlinkClick r:id="rId3" action="ppaction://hlinksldjump"/>
            <a:extLst>
              <a:ext uri="{FF2B5EF4-FFF2-40B4-BE49-F238E27FC236}">
                <a16:creationId xmlns:a16="http://schemas.microsoft.com/office/drawing/2014/main" id="{D03391DC-E4C4-4691-BE86-1F36B905B4C1}"/>
              </a:ext>
            </a:extLst>
          </p:cNvPr>
          <p:cNvSpPr/>
          <p:nvPr/>
        </p:nvSpPr>
        <p:spPr>
          <a:xfrm>
            <a:off x="10107723" y="5163503"/>
            <a:ext cx="1846152" cy="1477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Zurück zur Übersichtsfolie (hier klicken)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AB25E5B-9DCB-4CA3-A9D8-0C13E4463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35" y="16603"/>
            <a:ext cx="4138241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5596669-8D00-4753-9FFE-EF2F79F8B043}"/>
              </a:ext>
            </a:extLst>
          </p:cNvPr>
          <p:cNvSpPr/>
          <p:nvPr/>
        </p:nvSpPr>
        <p:spPr>
          <a:xfrm>
            <a:off x="0" y="16603"/>
            <a:ext cx="6456040" cy="79216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>
                <a:solidFill>
                  <a:schemeClr val="tx1"/>
                </a:solidFill>
              </a:rPr>
              <a:t>Kriterienbögen</a:t>
            </a:r>
            <a:r>
              <a:rPr lang="de-DE" sz="2800" dirty="0">
                <a:solidFill>
                  <a:schemeClr val="tx1"/>
                </a:solidFill>
              </a:rPr>
              <a:t> zum Lernprodukt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B69003A-13E0-4549-811D-8698BAF248F0}"/>
              </a:ext>
            </a:extLst>
          </p:cNvPr>
          <p:cNvSpPr txBox="1"/>
          <p:nvPr/>
        </p:nvSpPr>
        <p:spPr>
          <a:xfrm>
            <a:off x="716878" y="1781229"/>
            <a:ext cx="479107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Den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SuS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sollten die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Kriterien für ein gutes Lernprodukt vor der Erarbeitung bekannt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sein. Somit sollte man den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Kriterienbogen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bereits vor der Erarbeitungsphase aushändigen. Dieser dient in der          Überprüfen-Phase dann als Diagnose-Instrument.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Die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SuS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können so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Fehler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bezüglich ihres Lernproduktes ggf.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selbständig aufdecken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und korrigieren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de-D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de-DE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Gleichzeitig kann er – wie im nebenstehenden Beispiel gezeigt – auch als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Feedback-Instrument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in kooperativen Unterrichtsarrangements Anwendung finden. </a:t>
            </a:r>
            <a:r>
              <a:rPr lang="de-D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de-DE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7F5467-D7BA-4C25-A647-5A7CFD96A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569" y="2898419"/>
            <a:ext cx="3714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BBE2F21-92BC-40C7-9F25-2C3F9245A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81" y="4055415"/>
            <a:ext cx="3905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9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: abgerundete Ecken 4">
            <a:hlinkClick r:id="rId2" action="ppaction://hlinksldjump"/>
            <a:extLst>
              <a:ext uri="{FF2B5EF4-FFF2-40B4-BE49-F238E27FC236}">
                <a16:creationId xmlns:a16="http://schemas.microsoft.com/office/drawing/2014/main" id="{F1605F6D-9504-4064-A120-A2A6B694573C}"/>
              </a:ext>
            </a:extLst>
          </p:cNvPr>
          <p:cNvSpPr/>
          <p:nvPr/>
        </p:nvSpPr>
        <p:spPr>
          <a:xfrm>
            <a:off x="10107723" y="5163503"/>
            <a:ext cx="1846152" cy="1477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Zurück zur Übersichtsfolie (hier klicken)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4784D30-247F-4939-B67D-C8E9CC379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5FEAAC5-CABC-4D84-BE6F-0A94F4E1D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35" y="16603"/>
            <a:ext cx="4138241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DD8F35A-2AB2-4A21-956F-890A1AC14F4A}"/>
              </a:ext>
            </a:extLst>
          </p:cNvPr>
          <p:cNvSpPr/>
          <p:nvPr/>
        </p:nvSpPr>
        <p:spPr>
          <a:xfrm>
            <a:off x="0" y="16603"/>
            <a:ext cx="6456040" cy="79216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Reflexionsbogen zum Lernprozess (Beispiel)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7BC069-02BB-4878-B104-A7825F706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85" y="1027906"/>
            <a:ext cx="626745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8A6D9F15-3111-4351-AB74-0ADA70894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515" y="942180"/>
            <a:ext cx="52959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7BFFF7E-D33B-49E1-9134-5032804B4FFE}"/>
              </a:ext>
            </a:extLst>
          </p:cNvPr>
          <p:cNvSpPr txBox="1"/>
          <p:nvPr/>
        </p:nvSpPr>
        <p:spPr>
          <a:xfrm>
            <a:off x="3048755" y="3246597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3EB26FF-8474-429D-A126-DC465DC2A379}"/>
              </a:ext>
            </a:extLst>
          </p:cNvPr>
          <p:cNvSpPr txBox="1"/>
          <p:nvPr/>
        </p:nvSpPr>
        <p:spPr>
          <a:xfrm>
            <a:off x="399830" y="5506928"/>
            <a:ext cx="725326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Dieser Reflexionsbogen befindet sich ebenfalls in dem 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Moodle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-Ordner </a:t>
            </a:r>
          </a:p>
          <a:p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"Selbstregulation und Selbständigkeit" als veränderliches .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pptx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-Dokument. 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6381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1204</Words>
  <Application>Microsoft Office PowerPoint</Application>
  <PresentationFormat>Breitbild</PresentationFormat>
  <Paragraphs>152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Times New Roman</vt:lpstr>
      <vt:lpstr>Office</vt:lpstr>
      <vt:lpstr>Praktische Handlungsanweisungen zur Förderung der Selbstregulation im Fachunterricht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Praktische Handlungsanweisungen zur Förderung des SRL imFachunterricht</dc:title>
  <dc:creator>Jochen Poschen</dc:creator>
  <cp:lastModifiedBy>Jochen Poschen</cp:lastModifiedBy>
  <cp:revision>5</cp:revision>
  <dcterms:created xsi:type="dcterms:W3CDTF">2020-12-02T08:12:42Z</dcterms:created>
  <dcterms:modified xsi:type="dcterms:W3CDTF">2020-12-02T08:48:28Z</dcterms:modified>
</cp:coreProperties>
</file>