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9" r:id="rId1"/>
    <p:sldMasterId id="2147483700" r:id="rId2"/>
  </p:sldMasterIdLst>
  <p:sldIdLst>
    <p:sldId id="266" r:id="rId3"/>
    <p:sldId id="257" r:id="rId4"/>
    <p:sldId id="258" r:id="rId5"/>
    <p:sldId id="256" r:id="rId6"/>
    <p:sldId id="259" r:id="rId7"/>
    <p:sldId id="261" r:id="rId8"/>
    <p:sldId id="262" r:id="rId9"/>
    <p:sldId id="264" r:id="rId10"/>
    <p:sldId id="267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97"/>
  </p:normalViewPr>
  <p:slideViewPr>
    <p:cSldViewPr snapToGrid="0" snapToObjects="1">
      <p:cViewPr varScale="1">
        <p:scale>
          <a:sx n="113" d="100"/>
          <a:sy n="113" d="100"/>
        </p:scale>
        <p:origin x="52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11/19/20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462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11/19/20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12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11/19/20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0066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99297A-DD41-F24F-ADEC-6232A0F60C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B2558ED-740A-984A-87DE-E3EFE0C11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146EA51-4AFE-FE45-B7C1-B87BEAE36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11/19/20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F138E55-73B5-994F-95F3-1AC9747CB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AA0753D-A216-F846-9676-3A11991A3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4497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FDCC42-D9A1-2D4C-B87C-CC1303234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633D9B2-A11D-ED4B-A402-43AD2C38E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3EBB69-B11A-684D-AFA9-C4AFF6B49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11/19/20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9421AA-9C61-E44B-87EC-488CB6BAA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C25A9A-6DB8-2D42-8C17-7A6C4AA52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63998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C7783B-9968-7A49-89FD-295453B5A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845BE47-5F78-FE4B-A50E-C35BD83975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0FD851-8C20-6C48-9B59-D6EEF647F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11/19/20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1345E73-A59E-9B49-A82A-E9769E3B6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C7DE51A-7B7D-4B42-9750-DC56E24D9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9948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4293FD-48E6-9444-94BC-5E01502E5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9DB4EFF-E051-6447-AFFC-FECAA26C61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4097EEA-FEEE-6045-8D38-485D6B10FA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B234845-C23C-8A49-A210-4EDA081A1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11/19/20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70A3DE5-F690-E942-835B-70CD120C7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2A4389A-3B52-AE4B-B471-09FBAB82D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69515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9B0390-0E87-3F46-A34A-A82EE5B45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C03FA89-F8BB-0742-868F-60F96C023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D12F9C9-C532-8B4A-A843-5F66ED2768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7683F13-94BE-3844-9D19-B706D9BF6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E2010FE-738B-034C-ACC7-60FC78FB5B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E0EE138-0F4B-AF40-A209-347188181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11/19/20</a:t>
            </a:fld>
            <a:endParaRPr lang="en-US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3E71D11-3D1E-A04C-8208-B3E77E411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6D95D2C-977B-DD4A-919E-01BE1B3C4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393449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4B0231-AD8D-D749-8DFE-7339CBABD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BDA4745-2861-C241-AB8F-574E91CB4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11/19/20</a:t>
            </a:fld>
            <a:endParaRPr 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11C8019-E9CC-AB4B-95EA-27F0D3AE3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923B09-296B-E84E-B69D-0E287F056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004936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FDA9663-E5D6-8247-A1AD-EEB86982B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11/19/20</a:t>
            </a:fld>
            <a:endParaRPr lang="en-US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FA7B040-A035-B547-B206-7E561774D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D32F928-D1D2-3D47-839D-FA252814B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200300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06D32C-8EE7-C549-97C1-1A2F4426D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06B71C5-45CE-354C-9212-FF58DDA667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E33EAB1-1C3B-F44D-AA06-5AD96EF805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32AAA7F-6E9B-1246-930F-68769DB48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11/19/20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EB6F60E-5F54-894D-B0E1-665252A7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13EA629-C6DD-194F-B73D-C683D0C84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440693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11/19/20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4500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99A5D2-CBD6-4E41-A426-4CBAE9A74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E6B8627-DEB0-5F4B-9B69-32BBA0E100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A876940-7DF3-3146-88FB-294B77F515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E979C0F-6F67-5E46-BCD3-62B427A1E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11/19/20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7FBC6E3-7FDC-C047-A4D6-72E48E8DE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7E573E1-0877-C640-8DF1-6D297EED2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414622"/>
      </p:ext>
    </p:extLst>
  </p:cSld>
  <p:clrMapOvr>
    <a:masterClrMapping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9AD427-A4BC-2043-B729-8B2C57A07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F9854BD-9EA3-4D42-80C3-B7E663DBB2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78FC5EB-A93C-ED42-9854-AF60490BE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11/19/20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7658E1C-F340-FE43-A77D-E1A15D11C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B7102F8-45C9-994A-90BF-F8927404D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297829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B997CBA-BEAF-964F-91FB-9484B8B10A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3D5BA1A-264C-BE4D-A77F-8F2ED60579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0893E4B-3162-2F46-AC70-03BFD85FC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11/19/20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D4B43F-91D8-E746-B33F-E98C8CF29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CEC6BD3-6EB5-C645-A59A-4A05565CF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71477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11/19/20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738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11/19/20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793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11/19/20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207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11/19/20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318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11/19/20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08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11/19/20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583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11/19/20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9514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11/19/20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890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88" r:id="rId4"/>
    <p:sldLayoutId id="2147483689" r:id="rId5"/>
    <p:sldLayoutId id="2147483695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i="1" kern="1200" cap="none" spc="-7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50078D5-C146-0643-B9D7-7050B3D3B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4ADE320-046D-E34E-B98E-7D2BA75B8B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1E36AAE-74AB-9D4E-88EE-0940F934C1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11/19/20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DC46194-FB6B-714D-B0FE-ACD1052D2F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54E324-1083-CD42-B6CE-9F61FD37B0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12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sv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sv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Épinglé sur Dark">
            <a:extLst>
              <a:ext uri="{FF2B5EF4-FFF2-40B4-BE49-F238E27FC236}">
                <a16:creationId xmlns:a16="http://schemas.microsoft.com/office/drawing/2014/main" id="{66F50D63-B25A-CF40-95D9-3ED1FEAA839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31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6122D704-3BF0-5C4E-B743-3C45CBBD4658}"/>
              </a:ext>
            </a:extLst>
          </p:cNvPr>
          <p:cNvSpPr txBox="1"/>
          <p:nvPr/>
        </p:nvSpPr>
        <p:spPr>
          <a:xfrm>
            <a:off x="2857500" y="2040658"/>
            <a:ext cx="6248400" cy="74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500" b="1" u="sng" dirty="0" err="1">
                <a:solidFill>
                  <a:srgbClr val="00B050"/>
                </a:solidFill>
                <a:latin typeface="+mj-lt"/>
                <a:ea typeface="+mj-ea"/>
                <a:cs typeface="+mj-cs"/>
              </a:rPr>
              <a:t>Vorstellung</a:t>
            </a:r>
            <a:r>
              <a:rPr lang="en-US" sz="3500" b="1" u="sng" dirty="0">
                <a:solidFill>
                  <a:srgbClr val="00B050"/>
                </a:solidFill>
                <a:latin typeface="+mj-lt"/>
                <a:ea typeface="+mj-ea"/>
                <a:cs typeface="+mj-cs"/>
              </a:rPr>
              <a:t> der </a:t>
            </a:r>
            <a:r>
              <a:rPr lang="en-US" sz="3500" b="1" u="sng" dirty="0" err="1">
                <a:solidFill>
                  <a:srgbClr val="00B050"/>
                </a:solidFill>
                <a:latin typeface="+mj-lt"/>
                <a:ea typeface="+mj-ea"/>
                <a:cs typeface="+mj-cs"/>
              </a:rPr>
              <a:t>Werbeplakate</a:t>
            </a:r>
            <a:endParaRPr lang="en-US" sz="3500" b="1" u="sng" dirty="0">
              <a:solidFill>
                <a:srgbClr val="00B05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21300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050" name="Picture 2" descr="Tafel Schule Uni - Kostenloses Foto auf Pixabay">
            <a:extLst>
              <a:ext uri="{FF2B5EF4-FFF2-40B4-BE49-F238E27FC236}">
                <a16:creationId xmlns:a16="http://schemas.microsoft.com/office/drawing/2014/main" id="{4C44B38F-566B-3B4D-9428-8406B0E8E8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17" r="1" b="11644"/>
          <a:stretch/>
        </p:blipFill>
        <p:spPr bwMode="auto">
          <a:xfrm rot="21600000">
            <a:off x="196850" y="173518"/>
            <a:ext cx="11798300" cy="6512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9395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C89432C2-CF5E-F04D-9D68-D6C3853C3E0B}"/>
              </a:ext>
            </a:extLst>
          </p:cNvPr>
          <p:cNvSpPr txBox="1"/>
          <p:nvPr/>
        </p:nvSpPr>
        <p:spPr>
          <a:xfrm>
            <a:off x="4965430" y="2230243"/>
            <a:ext cx="6586489" cy="41817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Ø"/>
            </a:pPr>
            <a:endParaRPr lang="en-US" sz="2300" dirty="0">
              <a:latin typeface="Goudy Old Style" panose="02020502050305020303" pitchFamily="18" charset="77"/>
            </a:endParaRPr>
          </a:p>
          <a:p>
            <a:pPr marL="400050" indent="-342900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300" dirty="0" err="1">
                <a:latin typeface="Goudy Old Style" panose="02020502050305020303" pitchFamily="18" charset="77"/>
              </a:rPr>
              <a:t>Schnellhefter</a:t>
            </a:r>
            <a:r>
              <a:rPr lang="en-US" sz="2300" dirty="0">
                <a:latin typeface="Goudy Old Style" panose="02020502050305020303" pitchFamily="18" charset="77"/>
              </a:rPr>
              <a:t> </a:t>
            </a:r>
          </a:p>
          <a:p>
            <a:pPr marL="400050" indent="-342900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300" dirty="0" err="1">
                <a:latin typeface="Goudy Old Style" panose="02020502050305020303" pitchFamily="18" charset="77"/>
              </a:rPr>
              <a:t>Deckblatt</a:t>
            </a:r>
            <a:r>
              <a:rPr lang="en-US" sz="2300" dirty="0">
                <a:latin typeface="Goudy Old Style" panose="02020502050305020303" pitchFamily="18" charset="77"/>
              </a:rPr>
              <a:t> (</a:t>
            </a:r>
            <a:r>
              <a:rPr lang="en-US" sz="2300" dirty="0" err="1">
                <a:latin typeface="Goudy Old Style" panose="02020502050305020303" pitchFamily="18" charset="77"/>
              </a:rPr>
              <a:t>selbst</a:t>
            </a:r>
            <a:r>
              <a:rPr lang="en-US" sz="2300" dirty="0">
                <a:latin typeface="Goudy Old Style" panose="02020502050305020303" pitchFamily="18" charset="77"/>
              </a:rPr>
              <a:t> </a:t>
            </a:r>
            <a:r>
              <a:rPr lang="en-US" sz="2300" dirty="0" err="1">
                <a:latin typeface="Goudy Old Style" panose="02020502050305020303" pitchFamily="18" charset="77"/>
              </a:rPr>
              <a:t>kreiert</a:t>
            </a:r>
            <a:r>
              <a:rPr lang="en-US" sz="2300" dirty="0">
                <a:latin typeface="Goudy Old Style" panose="02020502050305020303" pitchFamily="18" charset="77"/>
              </a:rPr>
              <a:t>) </a:t>
            </a:r>
          </a:p>
          <a:p>
            <a:pPr marL="400050" indent="-342900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300" dirty="0" err="1">
                <a:latin typeface="Goudy Old Style" panose="02020502050305020303" pitchFamily="18" charset="77"/>
              </a:rPr>
              <a:t>Inhaltsverzeichnis</a:t>
            </a:r>
            <a:r>
              <a:rPr lang="en-US" sz="2300" dirty="0">
                <a:latin typeface="Goudy Old Style" panose="02020502050305020303" pitchFamily="18" charset="77"/>
              </a:rPr>
              <a:t> </a:t>
            </a:r>
          </a:p>
          <a:p>
            <a:pPr marL="400050" indent="-342900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300" dirty="0">
                <a:latin typeface="Goudy Old Style" panose="02020502050305020303" pitchFamily="18" charset="77"/>
              </a:rPr>
              <a:t>alle </a:t>
            </a:r>
            <a:r>
              <a:rPr lang="en-US" sz="2300" dirty="0" err="1">
                <a:latin typeface="Goudy Old Style" panose="02020502050305020303" pitchFamily="18" charset="77"/>
              </a:rPr>
              <a:t>Aufgaben</a:t>
            </a:r>
            <a:r>
              <a:rPr lang="en-US" sz="2300" dirty="0">
                <a:latin typeface="Goudy Old Style" panose="02020502050305020303" pitchFamily="18" charset="77"/>
              </a:rPr>
              <a:t>, die </a:t>
            </a:r>
            <a:r>
              <a:rPr lang="en-US" sz="2300" dirty="0" err="1">
                <a:latin typeface="Goudy Old Style" panose="02020502050305020303" pitchFamily="18" charset="77"/>
              </a:rPr>
              <a:t>im</a:t>
            </a:r>
            <a:r>
              <a:rPr lang="en-US" sz="2300" dirty="0">
                <a:latin typeface="Goudy Old Style" panose="02020502050305020303" pitchFamily="18" charset="77"/>
              </a:rPr>
              <a:t> </a:t>
            </a:r>
            <a:r>
              <a:rPr lang="en-US" sz="2300" dirty="0" err="1">
                <a:latin typeface="Goudy Old Style" panose="02020502050305020303" pitchFamily="18" charset="77"/>
              </a:rPr>
              <a:t>Unterricht</a:t>
            </a:r>
            <a:r>
              <a:rPr lang="en-US" sz="2300" dirty="0">
                <a:latin typeface="Goudy Old Style" panose="02020502050305020303" pitchFamily="18" charset="77"/>
              </a:rPr>
              <a:t> und </a:t>
            </a:r>
            <a:r>
              <a:rPr lang="en-US" sz="2300" dirty="0" err="1">
                <a:latin typeface="Goudy Old Style" panose="02020502050305020303" pitchFamily="18" charset="77"/>
              </a:rPr>
              <a:t>im</a:t>
            </a:r>
            <a:r>
              <a:rPr lang="en-US" sz="2300" dirty="0">
                <a:latin typeface="Goudy Old Style" panose="02020502050305020303" pitchFamily="18" charset="77"/>
              </a:rPr>
              <a:t> </a:t>
            </a:r>
            <a:r>
              <a:rPr lang="en-US" sz="2300" dirty="0" err="1">
                <a:latin typeface="Goudy Old Style" panose="02020502050305020303" pitchFamily="18" charset="77"/>
              </a:rPr>
              <a:t>Wochenplan</a:t>
            </a:r>
            <a:r>
              <a:rPr lang="en-US" sz="2300" dirty="0">
                <a:latin typeface="Goudy Old Style" panose="02020502050305020303" pitchFamily="18" charset="77"/>
              </a:rPr>
              <a:t> </a:t>
            </a:r>
            <a:r>
              <a:rPr lang="en-US" sz="2300" dirty="0" err="1">
                <a:latin typeface="Goudy Old Style" panose="02020502050305020303" pitchFamily="18" charset="77"/>
              </a:rPr>
              <a:t>behandelt</a:t>
            </a:r>
            <a:r>
              <a:rPr lang="en-US" sz="2300" dirty="0">
                <a:latin typeface="Goudy Old Style" panose="02020502050305020303" pitchFamily="18" charset="77"/>
              </a:rPr>
              <a:t> warden, </a:t>
            </a:r>
            <a:r>
              <a:rPr lang="en-US" sz="2300" dirty="0" err="1">
                <a:latin typeface="Goudy Old Style" panose="02020502050305020303" pitchFamily="18" charset="77"/>
              </a:rPr>
              <a:t>werden</a:t>
            </a:r>
            <a:r>
              <a:rPr lang="en-US" sz="2300" dirty="0">
                <a:latin typeface="Goudy Old Style" panose="02020502050305020303" pitchFamily="18" charset="77"/>
              </a:rPr>
              <a:t> in </a:t>
            </a:r>
            <a:r>
              <a:rPr lang="en-US" sz="2300" dirty="0" err="1">
                <a:latin typeface="Goudy Old Style" panose="02020502050305020303" pitchFamily="18" charset="77"/>
              </a:rPr>
              <a:t>eurem</a:t>
            </a:r>
            <a:r>
              <a:rPr lang="en-US" sz="2300" dirty="0">
                <a:latin typeface="Goudy Old Style" panose="02020502050305020303" pitchFamily="18" charset="77"/>
              </a:rPr>
              <a:t> </a:t>
            </a:r>
            <a:r>
              <a:rPr lang="en-US" sz="2300" dirty="0" err="1">
                <a:latin typeface="Goudy Old Style" panose="02020502050305020303" pitchFamily="18" charset="77"/>
              </a:rPr>
              <a:t>Lesetagebuch</a:t>
            </a:r>
            <a:r>
              <a:rPr lang="en-US" sz="2300" dirty="0">
                <a:latin typeface="Goudy Old Style" panose="02020502050305020303" pitchFamily="18" charset="77"/>
              </a:rPr>
              <a:t> </a:t>
            </a:r>
            <a:r>
              <a:rPr lang="en-US" sz="2300" dirty="0" err="1">
                <a:latin typeface="Goudy Old Style" panose="02020502050305020303" pitchFamily="18" charset="77"/>
              </a:rPr>
              <a:t>eingeheftet</a:t>
            </a:r>
            <a:endParaRPr lang="en-US" sz="2300" dirty="0">
              <a:latin typeface="Goudy Old Style" panose="02020502050305020303" pitchFamily="18" charset="77"/>
            </a:endParaRPr>
          </a:p>
          <a:p>
            <a:pPr marL="400050" indent="-342900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300" dirty="0">
                <a:latin typeface="Goudy Old Style" panose="02020502050305020303" pitchFamily="18" charset="77"/>
              </a:rPr>
              <a:t>WERDET KREATIV!</a:t>
            </a:r>
          </a:p>
          <a:p>
            <a:pPr marL="400050" indent="-342900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300" dirty="0" err="1">
                <a:latin typeface="Goudy Old Style" panose="02020502050305020303" pitchFamily="18" charset="77"/>
              </a:rPr>
              <a:t>Auswahl</a:t>
            </a:r>
            <a:r>
              <a:rPr lang="en-US" sz="2300" dirty="0">
                <a:latin typeface="Goudy Old Style" panose="02020502050305020303" pitchFamily="18" charset="77"/>
              </a:rPr>
              <a:t> </a:t>
            </a:r>
            <a:r>
              <a:rPr lang="en-US" sz="2300" dirty="0" err="1">
                <a:latin typeface="Goudy Old Style" panose="02020502050305020303" pitchFamily="18" charset="77"/>
              </a:rPr>
              <a:t>aus</a:t>
            </a:r>
            <a:r>
              <a:rPr lang="en-US" sz="2300" dirty="0">
                <a:latin typeface="Goudy Old Style" panose="02020502050305020303" pitchFamily="18" charset="77"/>
              </a:rPr>
              <a:t> </a:t>
            </a:r>
            <a:r>
              <a:rPr lang="en-US" sz="2300" dirty="0" err="1">
                <a:latin typeface="Goudy Old Style" panose="02020502050305020303" pitchFamily="18" charset="77"/>
              </a:rPr>
              <a:t>weiteren</a:t>
            </a:r>
            <a:r>
              <a:rPr lang="en-US" sz="2300" dirty="0">
                <a:latin typeface="Goudy Old Style" panose="02020502050305020303" pitchFamily="18" charset="77"/>
              </a:rPr>
              <a:t> </a:t>
            </a:r>
            <a:r>
              <a:rPr lang="en-US" sz="2300" dirty="0" err="1">
                <a:latin typeface="Goudy Old Style" panose="02020502050305020303" pitchFamily="18" charset="77"/>
              </a:rPr>
              <a:t>unterschiedlichen</a:t>
            </a:r>
            <a:r>
              <a:rPr lang="en-US" sz="2300" dirty="0">
                <a:latin typeface="Goudy Old Style" panose="02020502050305020303" pitchFamily="18" charset="77"/>
              </a:rPr>
              <a:t> </a:t>
            </a:r>
            <a:r>
              <a:rPr lang="en-US" sz="2300" dirty="0" err="1">
                <a:latin typeface="Goudy Old Style" panose="02020502050305020303" pitchFamily="18" charset="77"/>
              </a:rPr>
              <a:t>Aufgaben</a:t>
            </a:r>
            <a:r>
              <a:rPr lang="en-US" sz="2300" dirty="0">
                <a:latin typeface="Goudy Old Style" panose="02020502050305020303" pitchFamily="18" charset="77"/>
              </a:rPr>
              <a:t> </a:t>
            </a:r>
          </a:p>
          <a:p>
            <a:pPr marL="400050" indent="-342900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300" dirty="0" err="1">
                <a:latin typeface="Goudy Old Style" panose="02020502050305020303" pitchFamily="18" charset="77"/>
              </a:rPr>
              <a:t>Hinweis</a:t>
            </a:r>
            <a:r>
              <a:rPr lang="en-US" sz="2300" dirty="0">
                <a:latin typeface="Goudy Old Style" panose="02020502050305020303" pitchFamily="18" charset="77"/>
              </a:rPr>
              <a:t>: </a:t>
            </a:r>
            <a:r>
              <a:rPr lang="en-US" sz="2300" dirty="0" err="1">
                <a:latin typeface="Goudy Old Style" panose="02020502050305020303" pitchFamily="18" charset="77"/>
              </a:rPr>
              <a:t>Abgabe</a:t>
            </a:r>
            <a:r>
              <a:rPr lang="en-US" sz="2300" dirty="0">
                <a:latin typeface="Goudy Old Style" panose="02020502050305020303" pitchFamily="18" charset="77"/>
              </a:rPr>
              <a:t> am Ende der </a:t>
            </a:r>
            <a:r>
              <a:rPr lang="en-US" sz="2300" dirty="0" err="1">
                <a:latin typeface="Goudy Old Style" panose="02020502050305020303" pitchFamily="18" charset="77"/>
              </a:rPr>
              <a:t>Reihe</a:t>
            </a:r>
            <a:r>
              <a:rPr lang="en-US" sz="2300" dirty="0">
                <a:latin typeface="Goudy Old Style" panose="02020502050305020303" pitchFamily="18" charset="77"/>
              </a:rPr>
              <a:t> – </a:t>
            </a:r>
            <a:r>
              <a:rPr lang="en-US" sz="2300" dirty="0" err="1">
                <a:latin typeface="Goudy Old Style" panose="02020502050305020303" pitchFamily="18" charset="77"/>
              </a:rPr>
              <a:t>zählt</a:t>
            </a:r>
            <a:r>
              <a:rPr lang="en-US" sz="2300" dirty="0">
                <a:latin typeface="Goudy Old Style" panose="02020502050305020303" pitchFamily="18" charset="77"/>
              </a:rPr>
              <a:t> </a:t>
            </a:r>
            <a:r>
              <a:rPr lang="en-US" sz="2300" dirty="0" err="1">
                <a:latin typeface="Goudy Old Style" panose="02020502050305020303" pitchFamily="18" charset="77"/>
              </a:rPr>
              <a:t>zu</a:t>
            </a:r>
            <a:r>
              <a:rPr lang="en-US" sz="2300" dirty="0">
                <a:latin typeface="Goudy Old Style" panose="02020502050305020303" pitchFamily="18" charset="77"/>
              </a:rPr>
              <a:t> </a:t>
            </a:r>
            <a:r>
              <a:rPr lang="en-US" sz="2300" dirty="0" err="1">
                <a:latin typeface="Goudy Old Style" panose="02020502050305020303" pitchFamily="18" charset="77"/>
              </a:rPr>
              <a:t>eurer</a:t>
            </a:r>
            <a:r>
              <a:rPr lang="en-US" sz="2300" dirty="0">
                <a:latin typeface="Goudy Old Style" panose="02020502050305020303" pitchFamily="18" charset="77"/>
              </a:rPr>
              <a:t> </a:t>
            </a:r>
            <a:r>
              <a:rPr lang="en-US" sz="2300" dirty="0" err="1">
                <a:latin typeface="Goudy Old Style" panose="02020502050305020303" pitchFamily="18" charset="77"/>
              </a:rPr>
              <a:t>SoMi</a:t>
            </a:r>
            <a:r>
              <a:rPr lang="en-US" sz="2300" dirty="0">
                <a:latin typeface="Goudy Old Style" panose="02020502050305020303" pitchFamily="18" charset="77"/>
              </a:rPr>
              <a:t> Note </a:t>
            </a:r>
          </a:p>
        </p:txBody>
      </p:sp>
      <p:pic>
        <p:nvPicPr>
          <p:cNvPr id="3074" name="Picture 2" descr="Mein Lesetagebuch: Tagebuch meiner gelesenen Bücher für - der Büchernarr,  Jürgen S.T. - Amazon.de: Bücher">
            <a:extLst>
              <a:ext uri="{FF2B5EF4-FFF2-40B4-BE49-F238E27FC236}">
                <a16:creationId xmlns:a16="http://schemas.microsoft.com/office/drawing/2014/main" id="{2A12A049-965F-A943-80FE-5105CDF1E44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3" r="3" b="3"/>
          <a:stretch/>
        </p:blipFill>
        <p:spPr bwMode="auto">
          <a:xfrm>
            <a:off x="20" y="10"/>
            <a:ext cx="4635571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BBA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feld 4">
            <a:extLst>
              <a:ext uri="{FF2B5EF4-FFF2-40B4-BE49-F238E27FC236}">
                <a16:creationId xmlns:a16="http://schemas.microsoft.com/office/drawing/2014/main" id="{DFF4478F-832F-0841-8F20-6F2C35BAACE1}"/>
              </a:ext>
            </a:extLst>
          </p:cNvPr>
          <p:cNvSpPr txBox="1"/>
          <p:nvPr/>
        </p:nvSpPr>
        <p:spPr>
          <a:xfrm>
            <a:off x="6925425" y="1312669"/>
            <a:ext cx="266649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b="1" dirty="0" err="1">
                <a:solidFill>
                  <a:srgbClr val="00B0F0"/>
                </a:solidFill>
                <a:latin typeface="Goudy Old Style" panose="02020502050305020303" pitchFamily="18" charset="77"/>
              </a:rPr>
              <a:t>Anmerkungen</a:t>
            </a:r>
            <a:r>
              <a:rPr lang="en-US" sz="3000" b="1" dirty="0">
                <a:solidFill>
                  <a:srgbClr val="00B0F0"/>
                </a:solidFill>
                <a:latin typeface="Goudy Old Style" panose="02020502050305020303" pitchFamily="18" charset="77"/>
              </a:rPr>
              <a:t>: </a:t>
            </a:r>
          </a:p>
          <a:p>
            <a:pPr algn="ctr"/>
            <a:endParaRPr lang="de-DE" sz="3000" b="1" dirty="0">
              <a:solidFill>
                <a:srgbClr val="00B0F0"/>
              </a:solidFill>
              <a:latin typeface="Goudy Old Style" panose="02020502050305020303" pitchFamily="18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744764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1E94681D-2A4C-4A8D-B9B5-31D440D03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4EC7E010-C712-408D-9787-0842AFC9F4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0503FCEF-A9BA-4991-9220-E36615FB8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9664D085-C814-4D74-BCE0-2059F0DC04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A59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DA5539E-D8B4-4F5A-B46F-C304F5D7A8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Krabat: Roman: Amazon.de: Preußler, Prof. Otfried, Holzing, Herbert: Bücher">
            <a:extLst>
              <a:ext uri="{FF2B5EF4-FFF2-40B4-BE49-F238E27FC236}">
                <a16:creationId xmlns:a16="http://schemas.microsoft.com/office/drawing/2014/main" id="{8EC88E73-B085-4244-B752-C451AB9B21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23474" y="803063"/>
            <a:ext cx="4062887" cy="5251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6D0C2143-A7FB-B54C-8F7E-1CF908534BF0}"/>
              </a:ext>
            </a:extLst>
          </p:cNvPr>
          <p:cNvSpPr txBox="1"/>
          <p:nvPr/>
        </p:nvSpPr>
        <p:spPr>
          <a:xfrm>
            <a:off x="6096000" y="1438507"/>
            <a:ext cx="49725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de-DE" dirty="0"/>
              <a:t>Schildert eure ersten Leseeindrücke – wie hat euch der Roman </a:t>
            </a:r>
            <a:r>
              <a:rPr lang="de-DE" i="1" dirty="0" err="1"/>
              <a:t>Krabat</a:t>
            </a:r>
            <a:r>
              <a:rPr lang="de-DE" dirty="0"/>
              <a:t> gefallen?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170C3721-1309-0E4A-A9B9-1ADCA5BB7375}"/>
              </a:ext>
            </a:extLst>
          </p:cNvPr>
          <p:cNvSpPr txBox="1"/>
          <p:nvPr/>
        </p:nvSpPr>
        <p:spPr>
          <a:xfrm>
            <a:off x="6096000" y="2673953"/>
            <a:ext cx="4967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de-DE" dirty="0"/>
              <a:t>Welche Themen werden in </a:t>
            </a:r>
            <a:r>
              <a:rPr lang="de-DE" i="1" dirty="0" err="1"/>
              <a:t>Krabat</a:t>
            </a:r>
            <a:r>
              <a:rPr lang="de-DE" dirty="0"/>
              <a:t> angesprochen?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668998A-CE1D-5F48-9D24-712D28CDB5DF}"/>
              </a:ext>
            </a:extLst>
          </p:cNvPr>
          <p:cNvSpPr txBox="1"/>
          <p:nvPr/>
        </p:nvSpPr>
        <p:spPr>
          <a:xfrm>
            <a:off x="6891974" y="4196646"/>
            <a:ext cx="4434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Wie entsteht die Spannung im Roman </a:t>
            </a:r>
            <a:r>
              <a:rPr lang="de-DE" i="1" dirty="0" err="1"/>
              <a:t>Krabat</a:t>
            </a:r>
            <a:r>
              <a:rPr lang="de-DE" dirty="0"/>
              <a:t>?</a:t>
            </a:r>
          </a:p>
        </p:txBody>
      </p:sp>
      <p:sp>
        <p:nvSpPr>
          <p:cNvPr id="11" name="Pfeil nach rechts 10">
            <a:extLst>
              <a:ext uri="{FF2B5EF4-FFF2-40B4-BE49-F238E27FC236}">
                <a16:creationId xmlns:a16="http://schemas.microsoft.com/office/drawing/2014/main" id="{C7EAE36A-6CC7-3E4D-BEC4-5C1ADC808CFD}"/>
              </a:ext>
            </a:extLst>
          </p:cNvPr>
          <p:cNvSpPr/>
          <p:nvPr/>
        </p:nvSpPr>
        <p:spPr>
          <a:xfrm>
            <a:off x="5932449" y="4282068"/>
            <a:ext cx="724829" cy="28391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7736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Krabat: Roman: Amazon.de: Preußler, Prof. Otfried, Holzing, Herbert: Bücher">
            <a:extLst>
              <a:ext uri="{FF2B5EF4-FFF2-40B4-BE49-F238E27FC236}">
                <a16:creationId xmlns:a16="http://schemas.microsoft.com/office/drawing/2014/main" id="{3F12564A-D69B-2C47-91A8-7CF12EA380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45" r="9091" b="24070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A64A22E-228A-4F46-B974-CA9085F02E23}"/>
              </a:ext>
            </a:extLst>
          </p:cNvPr>
          <p:cNvSpPr txBox="1"/>
          <p:nvPr/>
        </p:nvSpPr>
        <p:spPr>
          <a:xfrm>
            <a:off x="261041" y="975024"/>
            <a:ext cx="5266301" cy="193843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342900" indent="-285750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500" dirty="0" err="1">
                <a:latin typeface="Goudy Old Style" panose="02020502050305020303" pitchFamily="18" charset="77"/>
              </a:rPr>
              <a:t>Gemeinsames</a:t>
            </a:r>
            <a:r>
              <a:rPr lang="en-US" sz="2500" dirty="0">
                <a:latin typeface="Goudy Old Style" panose="02020502050305020303" pitchFamily="18" charset="77"/>
              </a:rPr>
              <a:t> </a:t>
            </a:r>
            <a:r>
              <a:rPr lang="en-US" sz="2500" dirty="0" err="1">
                <a:latin typeface="Goudy Old Style" panose="02020502050305020303" pitchFamily="18" charset="77"/>
              </a:rPr>
              <a:t>Lesen</a:t>
            </a:r>
            <a:r>
              <a:rPr lang="en-US" sz="2500" dirty="0">
                <a:latin typeface="Goudy Old Style" panose="02020502050305020303" pitchFamily="18" charset="77"/>
              </a:rPr>
              <a:t>: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500" dirty="0" err="1">
                <a:latin typeface="Goudy Old Style" panose="02020502050305020303" pitchFamily="18" charset="77"/>
              </a:rPr>
              <a:t>Textauszug</a:t>
            </a:r>
            <a:r>
              <a:rPr lang="en-US" sz="2500" dirty="0">
                <a:latin typeface="Goudy Old Style" panose="02020502050305020303" pitchFamily="18" charset="77"/>
              </a:rPr>
              <a:t> S. 13 („</a:t>
            </a:r>
            <a:r>
              <a:rPr lang="en-US" sz="2500" dirty="0" err="1">
                <a:latin typeface="Goudy Old Style" panose="02020502050305020303" pitchFamily="18" charset="77"/>
              </a:rPr>
              <a:t>Schwarzkollm</a:t>
            </a:r>
            <a:r>
              <a:rPr lang="en-US" sz="2500" dirty="0">
                <a:latin typeface="Goudy Old Style" panose="02020502050305020303" pitchFamily="18" charset="77"/>
              </a:rPr>
              <a:t> war </a:t>
            </a:r>
            <a:r>
              <a:rPr lang="en-US" sz="2500" dirty="0" err="1">
                <a:latin typeface="Goudy Old Style" panose="02020502050305020303" pitchFamily="18" charset="77"/>
              </a:rPr>
              <a:t>ein</a:t>
            </a:r>
            <a:r>
              <a:rPr lang="en-US" sz="2500" dirty="0">
                <a:latin typeface="Goudy Old Style" panose="02020502050305020303" pitchFamily="18" charset="77"/>
              </a:rPr>
              <a:t> Dorf...“ – S. 14 (</a:t>
            </a:r>
            <a:r>
              <a:rPr lang="en-US" sz="2500" dirty="0" err="1">
                <a:latin typeface="Goudy Old Style" panose="02020502050305020303" pitchFamily="18" charset="77"/>
              </a:rPr>
              <a:t>Ansehen</a:t>
            </a:r>
            <a:r>
              <a:rPr lang="en-US" sz="2500" dirty="0">
                <a:latin typeface="Goudy Old Style" panose="02020502050305020303" pitchFamily="18" charset="77"/>
              </a:rPr>
              <a:t> </a:t>
            </a:r>
            <a:r>
              <a:rPr lang="en-US" sz="2500" dirty="0" err="1">
                <a:latin typeface="Goudy Old Style" panose="02020502050305020303" pitchFamily="18" charset="77"/>
              </a:rPr>
              <a:t>kostet</a:t>
            </a:r>
            <a:r>
              <a:rPr lang="en-US" sz="2500" dirty="0">
                <a:latin typeface="Goudy Old Style" panose="02020502050305020303" pitchFamily="18" charset="77"/>
              </a:rPr>
              <a:t> </a:t>
            </a:r>
            <a:r>
              <a:rPr lang="en-US" sz="2500" dirty="0" err="1">
                <a:latin typeface="Goudy Old Style" panose="02020502050305020303" pitchFamily="18" charset="77"/>
              </a:rPr>
              <a:t>nichts</a:t>
            </a:r>
            <a:r>
              <a:rPr lang="en-US" sz="2500" dirty="0">
                <a:latin typeface="Goudy Old Style" panose="02020502050305020303" pitchFamily="18" charset="77"/>
              </a:rPr>
              <a:t>.“)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4729C87B-CCC4-EA4D-8716-B911EF3DF2C7}"/>
              </a:ext>
            </a:extLst>
          </p:cNvPr>
          <p:cNvSpPr txBox="1"/>
          <p:nvPr/>
        </p:nvSpPr>
        <p:spPr>
          <a:xfrm>
            <a:off x="261041" y="2971800"/>
            <a:ext cx="52663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pitchFamily="2" charset="2"/>
              <a:buChar char="Ø"/>
            </a:pPr>
            <a:r>
              <a:rPr lang="de-DE" sz="2500" dirty="0">
                <a:latin typeface="Goudy Old Style" panose="02020502050305020303" pitchFamily="18" charset="77"/>
              </a:rPr>
              <a:t>Wodurch hat man das Gefühl, dass mit dieser Mühle etwas nicht stimmt? 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3E1937D8-CEBF-F448-8A89-164B4B68446B}"/>
              </a:ext>
            </a:extLst>
          </p:cNvPr>
          <p:cNvSpPr txBox="1"/>
          <p:nvPr/>
        </p:nvSpPr>
        <p:spPr>
          <a:xfrm>
            <a:off x="261041" y="4433184"/>
            <a:ext cx="52663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pitchFamily="2" charset="2"/>
              <a:buChar char="Ø"/>
            </a:pPr>
            <a:r>
              <a:rPr lang="de-DE" sz="2500" dirty="0">
                <a:latin typeface="Goudy Old Style" panose="02020502050305020303" pitchFamily="18" charset="77"/>
              </a:rPr>
              <a:t>Wie reagiert </a:t>
            </a:r>
            <a:r>
              <a:rPr lang="de-DE" sz="2500" dirty="0" err="1">
                <a:latin typeface="Goudy Old Style" panose="02020502050305020303" pitchFamily="18" charset="77"/>
              </a:rPr>
              <a:t>Krabat</a:t>
            </a:r>
            <a:r>
              <a:rPr lang="de-DE" sz="2500" dirty="0">
                <a:latin typeface="Goudy Old Style" panose="02020502050305020303" pitchFamily="18" charset="77"/>
              </a:rPr>
              <a:t> auf die Warnung des alten Mannes? </a:t>
            </a:r>
          </a:p>
        </p:txBody>
      </p:sp>
    </p:spTree>
    <p:extLst>
      <p:ext uri="{BB962C8B-B14F-4D97-AF65-F5344CB8AC3E}">
        <p14:creationId xmlns:p14="http://schemas.microsoft.com/office/powerpoint/2010/main" val="1997888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Krabat: Roman: Amazon.de: Preußler, Prof. Otfried, Holzing, Herbert: Bücher">
            <a:extLst>
              <a:ext uri="{FF2B5EF4-FFF2-40B4-BE49-F238E27FC236}">
                <a16:creationId xmlns:a16="http://schemas.microsoft.com/office/drawing/2014/main" id="{3F12564A-D69B-2C47-91A8-7CF12EA380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45" r="9091" b="24070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FF68B4F1-6E08-F74B-B3F4-AB75826CC25C}"/>
              </a:ext>
            </a:extLst>
          </p:cNvPr>
          <p:cNvSpPr txBox="1"/>
          <p:nvPr/>
        </p:nvSpPr>
        <p:spPr>
          <a:xfrm>
            <a:off x="712828" y="1581706"/>
            <a:ext cx="252607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500" b="1" dirty="0">
                <a:latin typeface="Goudy Old Style" panose="02020502050305020303" pitchFamily="18" charset="77"/>
              </a:rPr>
              <a:t>Aufgabenstellung </a:t>
            </a:r>
          </a:p>
          <a:p>
            <a:pPr algn="ctr"/>
            <a:r>
              <a:rPr lang="de-DE" sz="2500" b="1" dirty="0">
                <a:latin typeface="Goudy Old Style" panose="02020502050305020303" pitchFamily="18" charset="77"/>
              </a:rPr>
              <a:t>zu AB1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632C8B08-B95A-D446-8D81-80A841E34DE7}"/>
              </a:ext>
            </a:extLst>
          </p:cNvPr>
          <p:cNvSpPr/>
          <p:nvPr/>
        </p:nvSpPr>
        <p:spPr>
          <a:xfrm>
            <a:off x="261042" y="2897027"/>
            <a:ext cx="548466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arenBoth"/>
            </a:pPr>
            <a:r>
              <a:rPr lang="de-DE" dirty="0">
                <a:latin typeface="Goudy Old Style" panose="02020502050305020303" pitchFamily="18" charset="77"/>
                <a:ea typeface="Calibri" panose="020F0502020204030204" pitchFamily="34" charset="0"/>
                <a:cs typeface="Times New Roman" panose="02020603050405020304" pitchFamily="18" charset="0"/>
              </a:rPr>
              <a:t>Lies dir den vorliegenden Textauszug durch. Schlage den Roman auf und lies die Textstelle S. 14, Z. 11 bis S. 16, Z. 14. </a:t>
            </a:r>
          </a:p>
          <a:p>
            <a:pPr marL="342900" lvl="0" indent="-342900">
              <a:buFont typeface="+mj-lt"/>
              <a:buAutoNum type="arabicParenBoth"/>
            </a:pPr>
            <a:endParaRPr lang="de-DE" dirty="0">
              <a:latin typeface="Goudy Old Style" panose="02020502050305020303" pitchFamily="18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arenBoth"/>
            </a:pPr>
            <a:r>
              <a:rPr lang="de-DE" dirty="0">
                <a:latin typeface="Goudy Old Style" panose="02020502050305020303" pitchFamily="18" charset="77"/>
                <a:ea typeface="Calibri" panose="020F0502020204030204" pitchFamily="34" charset="0"/>
                <a:cs typeface="Times New Roman" panose="02020603050405020304" pitchFamily="18" charset="0"/>
              </a:rPr>
              <a:t>Vergleiche mit deinem Sitznachbarn beide Textauszüge und überlege, welcher Text spannender wirkt.</a:t>
            </a:r>
          </a:p>
          <a:p>
            <a:pPr marL="342900" lvl="0" indent="-342900">
              <a:buFont typeface="+mj-lt"/>
              <a:buAutoNum type="arabicParenBoth"/>
            </a:pPr>
            <a:endParaRPr lang="de-DE" dirty="0">
              <a:latin typeface="Goudy Old Style" panose="02020502050305020303" pitchFamily="18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arenBoth"/>
            </a:pPr>
            <a:r>
              <a:rPr lang="de-DE" dirty="0">
                <a:latin typeface="Goudy Old Style" panose="02020502050305020303" pitchFamily="18" charset="77"/>
                <a:ea typeface="Calibri" panose="020F0502020204030204" pitchFamily="34" charset="0"/>
                <a:cs typeface="Times New Roman" panose="02020603050405020304" pitchFamily="18" charset="0"/>
              </a:rPr>
              <a:t>Versuche, deine Einschätzung durch Textbeispiele zu belegen. Halte diese schriftlich fest. Denke dabei an das Angeben von Seiten- und Zeilenangaben.   </a:t>
            </a:r>
          </a:p>
        </p:txBody>
      </p:sp>
      <p:pic>
        <p:nvPicPr>
          <p:cNvPr id="13" name="Grafik 12" descr="Fragen">
            <a:extLst>
              <a:ext uri="{FF2B5EF4-FFF2-40B4-BE49-F238E27FC236}">
                <a16:creationId xmlns:a16="http://schemas.microsoft.com/office/drawing/2014/main" id="{4EB781CF-E766-BB46-B4CC-677AC7E1EF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772053" y="4328188"/>
            <a:ext cx="414098" cy="366642"/>
          </a:xfrm>
          <a:prstGeom prst="rect">
            <a:avLst/>
          </a:prstGeom>
        </p:spPr>
      </p:pic>
      <p:pic>
        <p:nvPicPr>
          <p:cNvPr id="15" name="Grafik 14" descr="Fragen">
            <a:extLst>
              <a:ext uri="{FF2B5EF4-FFF2-40B4-BE49-F238E27FC236}">
                <a16:creationId xmlns:a16="http://schemas.microsoft.com/office/drawing/2014/main" id="{26E411F4-2136-8F4F-98AE-645B68CB56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818711" y="5392707"/>
            <a:ext cx="414098" cy="366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538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Krabat: Roman: Amazon.de: Preußler, Prof. Otfried, Holzing, Herbert: Bücher">
            <a:extLst>
              <a:ext uri="{FF2B5EF4-FFF2-40B4-BE49-F238E27FC236}">
                <a16:creationId xmlns:a16="http://schemas.microsoft.com/office/drawing/2014/main" id="{3F12564A-D69B-2C47-91A8-7CF12EA380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45" r="9091" b="24070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FF68B4F1-6E08-F74B-B3F4-AB75826CC25C}"/>
              </a:ext>
            </a:extLst>
          </p:cNvPr>
          <p:cNvSpPr txBox="1"/>
          <p:nvPr/>
        </p:nvSpPr>
        <p:spPr>
          <a:xfrm>
            <a:off x="550123" y="1581706"/>
            <a:ext cx="285148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500" b="1" dirty="0">
                <a:latin typeface="Goudy Old Style" panose="02020502050305020303" pitchFamily="18" charset="77"/>
              </a:rPr>
              <a:t>2. Aufgabenstellung </a:t>
            </a:r>
          </a:p>
          <a:p>
            <a:pPr algn="ctr"/>
            <a:r>
              <a:rPr lang="de-DE" sz="2500" b="1" dirty="0">
                <a:latin typeface="Goudy Old Style" panose="02020502050305020303" pitchFamily="18" charset="77"/>
              </a:rPr>
              <a:t>zu AB1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632C8B08-B95A-D446-8D81-80A841E34DE7}"/>
              </a:ext>
            </a:extLst>
          </p:cNvPr>
          <p:cNvSpPr/>
          <p:nvPr/>
        </p:nvSpPr>
        <p:spPr>
          <a:xfrm>
            <a:off x="261042" y="2897027"/>
            <a:ext cx="548466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arenBoth"/>
            </a:pPr>
            <a:r>
              <a:rPr lang="de-DE" dirty="0">
                <a:latin typeface="Goudy Old Style" panose="02020502050305020303" pitchFamily="18" charset="77"/>
                <a:ea typeface="Calibri" panose="020F0502020204030204" pitchFamily="34" charset="0"/>
                <a:cs typeface="Times New Roman" panose="02020603050405020304" pitchFamily="18" charset="0"/>
              </a:rPr>
              <a:t>Was haben die einzelnen Aussagen miteinander gemeinsam?</a:t>
            </a:r>
          </a:p>
          <a:p>
            <a:pPr marL="342900" lvl="0" indent="-342900">
              <a:buFont typeface="+mj-lt"/>
              <a:buAutoNum type="arabicParenBoth"/>
            </a:pPr>
            <a:endParaRPr lang="de-DE" dirty="0">
              <a:latin typeface="Goudy Old Style" panose="02020502050305020303" pitchFamily="18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arenBoth"/>
            </a:pPr>
            <a:r>
              <a:rPr lang="de-DE" dirty="0">
                <a:latin typeface="Goudy Old Style" panose="02020502050305020303" pitchFamily="18" charset="77"/>
                <a:ea typeface="Calibri" panose="020F0502020204030204" pitchFamily="34" charset="0"/>
                <a:cs typeface="Times New Roman" panose="02020603050405020304" pitchFamily="18" charset="0"/>
              </a:rPr>
              <a:t> Dinge mit gemeinsamen Merkmalen oder ähnlichen Verwendungszwecken kann man unter einem Oberbegriff zusammenfassen.</a:t>
            </a:r>
          </a:p>
          <a:p>
            <a:pPr lvl="0">
              <a:lnSpc>
                <a:spcPct val="150000"/>
              </a:lnSpc>
            </a:pPr>
            <a:r>
              <a:rPr lang="de-DE" dirty="0">
                <a:latin typeface="Goudy Old Style" panose="02020502050305020303" pitchFamily="18" charset="77"/>
                <a:ea typeface="Calibri" panose="020F0502020204030204" pitchFamily="34" charset="0"/>
                <a:cs typeface="Times New Roman" panose="02020603050405020304" pitchFamily="18" charset="0"/>
              </a:rPr>
              <a:t>	z.B. OB „Vergleiche“ </a:t>
            </a:r>
            <a:r>
              <a:rPr lang="de-DE" dirty="0">
                <a:latin typeface="Goudy Old Style" panose="02020502050305020303" pitchFamily="18" charset="77"/>
                <a:ea typeface="Calibri" panose="020F0502020204030204" pitchFamily="34" charset="0"/>
                <a:cs typeface="Times New Roman" panose="02020603050405020304" pitchFamily="18" charset="0"/>
                <a:sym typeface="Wingdings" pitchFamily="2" charset="2"/>
              </a:rPr>
              <a:t> „wie ein Blinder im  	Nebel“, “wie ein schwacher Lichtschein“</a:t>
            </a:r>
          </a:p>
          <a:p>
            <a:pPr lvl="0"/>
            <a:r>
              <a:rPr lang="de-DE" dirty="0">
                <a:latin typeface="Goudy Old Style" panose="02020502050305020303" pitchFamily="18" charset="77"/>
                <a:ea typeface="Calibri" panose="020F0502020204030204" pitchFamily="34" charset="0"/>
                <a:cs typeface="Times New Roman" panose="02020603050405020304" pitchFamily="18" charset="0"/>
                <a:sym typeface="Wingdings" pitchFamily="2" charset="2"/>
              </a:rPr>
              <a:t>Finde für die herausgeschriebenen Formulierungen      passende Oberbegriffe.</a:t>
            </a:r>
            <a:endParaRPr lang="de-DE" dirty="0">
              <a:latin typeface="Goudy Old Style" panose="02020502050305020303" pitchFamily="18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090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Krabat: Roman: Amazon.de: Preußler, Prof. Otfried, Holzing, Herbert: Bücher">
            <a:extLst>
              <a:ext uri="{FF2B5EF4-FFF2-40B4-BE49-F238E27FC236}">
                <a16:creationId xmlns:a16="http://schemas.microsoft.com/office/drawing/2014/main" id="{3F12564A-D69B-2C47-91A8-7CF12EA380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45" r="9091" b="24070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FF68B4F1-6E08-F74B-B3F4-AB75826CC25C}"/>
              </a:ext>
            </a:extLst>
          </p:cNvPr>
          <p:cNvSpPr txBox="1"/>
          <p:nvPr/>
        </p:nvSpPr>
        <p:spPr>
          <a:xfrm>
            <a:off x="1194307" y="1581706"/>
            <a:ext cx="156312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3000" b="1" dirty="0">
                <a:latin typeface="Goudy Old Style" panose="02020502050305020303" pitchFamily="18" charset="77"/>
              </a:rPr>
              <a:t>Tafelbild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B35F902-9055-3540-9E6E-73AECF93B963}"/>
              </a:ext>
            </a:extLst>
          </p:cNvPr>
          <p:cNvSpPr txBox="1"/>
          <p:nvPr/>
        </p:nvSpPr>
        <p:spPr>
          <a:xfrm>
            <a:off x="424816" y="3105834"/>
            <a:ext cx="4802278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500" dirty="0">
                <a:latin typeface="Goudy Old Style" panose="02020502050305020303" pitchFamily="18" charset="77"/>
              </a:rPr>
              <a:t>Wie entsteht also die Spannung im Roman </a:t>
            </a:r>
            <a:r>
              <a:rPr lang="de-DE" sz="2500" i="1" dirty="0" err="1">
                <a:latin typeface="Goudy Old Style" panose="02020502050305020303" pitchFamily="18" charset="77"/>
              </a:rPr>
              <a:t>Krabat</a:t>
            </a:r>
            <a:r>
              <a:rPr lang="de-DE" sz="2500" dirty="0">
                <a:latin typeface="Goudy Old Style" panose="02020502050305020303" pitchFamily="18" charset="77"/>
              </a:rPr>
              <a:t>? </a:t>
            </a:r>
          </a:p>
          <a:p>
            <a:r>
              <a:rPr lang="de-DE" sz="2500" dirty="0">
                <a:latin typeface="Goudy Old Style" panose="02020502050305020303" pitchFamily="18" charset="77"/>
              </a:rPr>
              <a:t>Sammlung von Oberbegriffen.</a:t>
            </a:r>
          </a:p>
        </p:txBody>
      </p:sp>
      <p:pic>
        <p:nvPicPr>
          <p:cNvPr id="7" name="Grafik 6" descr="Glühbirne und Zahnrad">
            <a:extLst>
              <a:ext uri="{FF2B5EF4-FFF2-40B4-BE49-F238E27FC236}">
                <a16:creationId xmlns:a16="http://schemas.microsoft.com/office/drawing/2014/main" id="{AEAD3F44-77DF-8E40-8E2E-9DC79A29A0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814828" y="122288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154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Krabat: Roman: Amazon.de: Preußler, Prof. Otfried, Holzing, Herbert: Bücher">
            <a:extLst>
              <a:ext uri="{FF2B5EF4-FFF2-40B4-BE49-F238E27FC236}">
                <a16:creationId xmlns:a16="http://schemas.microsoft.com/office/drawing/2014/main" id="{3F12564A-D69B-2C47-91A8-7CF12EA380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45" r="9091" b="24070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E656941-E1A6-DF4E-9F73-E425FD215F04}"/>
              </a:ext>
            </a:extLst>
          </p:cNvPr>
          <p:cNvSpPr txBox="1"/>
          <p:nvPr/>
        </p:nvSpPr>
        <p:spPr>
          <a:xfrm>
            <a:off x="424815" y="908123"/>
            <a:ext cx="47076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de-DE" sz="2000" dirty="0">
                <a:latin typeface="Goudy Old Style" panose="02020502050305020303" pitchFamily="18" charset="77"/>
              </a:rPr>
              <a:t>Wer von euch kann sich noch an den Inhalt seines letzten Traums erinnern? War er schön oder war er erschreckend?  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CF7E8F17-0FE3-6643-AF11-6F6F657AC8CB}"/>
              </a:ext>
            </a:extLst>
          </p:cNvPr>
          <p:cNvSpPr txBox="1"/>
          <p:nvPr/>
        </p:nvSpPr>
        <p:spPr>
          <a:xfrm>
            <a:off x="424815" y="3167121"/>
            <a:ext cx="64688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de-DE" sz="2000" dirty="0">
                <a:latin typeface="Goudy Old Style" panose="02020502050305020303" pitchFamily="18" charset="77"/>
              </a:rPr>
              <a:t>Spielen Träume auch in unseren Roman </a:t>
            </a:r>
            <a:r>
              <a:rPr lang="de-DE" sz="2000" dirty="0" err="1">
                <a:latin typeface="Goudy Old Style" panose="02020502050305020303" pitchFamily="18" charset="77"/>
              </a:rPr>
              <a:t>Krabat</a:t>
            </a:r>
            <a:r>
              <a:rPr lang="de-DE" sz="2000" dirty="0">
                <a:latin typeface="Goudy Old Style" panose="02020502050305020303" pitchFamily="18" charset="77"/>
              </a:rPr>
              <a:t> eine Rolle?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58209B8B-A354-4F41-AF7C-33B8B1758C6F}"/>
              </a:ext>
            </a:extLst>
          </p:cNvPr>
          <p:cNvSpPr txBox="1"/>
          <p:nvPr/>
        </p:nvSpPr>
        <p:spPr>
          <a:xfrm>
            <a:off x="424815" y="4265812"/>
            <a:ext cx="58648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de-DE" sz="2000" dirty="0">
                <a:latin typeface="Goudy Old Style" panose="02020502050305020303" pitchFamily="18" charset="77"/>
              </a:rPr>
              <a:t>An welche Träume </a:t>
            </a:r>
            <a:r>
              <a:rPr lang="de-DE" sz="2000" dirty="0" err="1">
                <a:latin typeface="Goudy Old Style" panose="02020502050305020303" pitchFamily="18" charset="77"/>
              </a:rPr>
              <a:t>Krabats</a:t>
            </a:r>
            <a:r>
              <a:rPr lang="de-DE" sz="2000" dirty="0">
                <a:latin typeface="Goudy Old Style" panose="02020502050305020303" pitchFamily="18" charset="77"/>
              </a:rPr>
              <a:t> könnt ihr euch erinnern? 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7094509-B07E-C443-B089-03A9E96B2632}"/>
              </a:ext>
            </a:extLst>
          </p:cNvPr>
          <p:cNvSpPr txBox="1"/>
          <p:nvPr/>
        </p:nvSpPr>
        <p:spPr>
          <a:xfrm>
            <a:off x="339476" y="1977357"/>
            <a:ext cx="6306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de-DE" sz="2000" dirty="0">
                <a:latin typeface="Goudy Old Style" panose="02020502050305020303" pitchFamily="18" charset="77"/>
              </a:rPr>
              <a:t>Welche Gründe könnte es dafür geben, dass wir träumen?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D77E932-0374-B548-B6B9-85F420EEF17A}"/>
              </a:ext>
            </a:extLst>
          </p:cNvPr>
          <p:cNvSpPr txBox="1"/>
          <p:nvPr/>
        </p:nvSpPr>
        <p:spPr>
          <a:xfrm>
            <a:off x="1532400" y="5404290"/>
            <a:ext cx="62119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Goudy Old Style" panose="02020502050305020303" pitchFamily="18" charset="77"/>
              </a:rPr>
              <a:t>Welche Rolle spielen </a:t>
            </a:r>
            <a:r>
              <a:rPr lang="de-DE" sz="2400" dirty="0" err="1">
                <a:latin typeface="Goudy Old Style" panose="02020502050305020303" pitchFamily="18" charset="77"/>
              </a:rPr>
              <a:t>Krabats</a:t>
            </a:r>
            <a:r>
              <a:rPr lang="de-DE" sz="2400" dirty="0">
                <a:latin typeface="Goudy Old Style" panose="02020502050305020303" pitchFamily="18" charset="77"/>
              </a:rPr>
              <a:t> Träume im Roman?</a:t>
            </a:r>
          </a:p>
        </p:txBody>
      </p:sp>
      <p:sp>
        <p:nvSpPr>
          <p:cNvPr id="11" name="Pfeil nach rechts 10">
            <a:extLst>
              <a:ext uri="{FF2B5EF4-FFF2-40B4-BE49-F238E27FC236}">
                <a16:creationId xmlns:a16="http://schemas.microsoft.com/office/drawing/2014/main" id="{4FE2D462-7D74-2C4E-8D3C-252ABF5F0D79}"/>
              </a:ext>
            </a:extLst>
          </p:cNvPr>
          <p:cNvSpPr/>
          <p:nvPr/>
        </p:nvSpPr>
        <p:spPr>
          <a:xfrm>
            <a:off x="481949" y="5483257"/>
            <a:ext cx="805218" cy="27295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9574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8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96A9A9"/>
      </a:accent1>
      <a:accent2>
        <a:srgbClr val="CB58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D0690C"/>
      </a:hlink>
      <a:folHlink>
        <a:srgbClr val="9696A0"/>
      </a:folHlink>
    </a:clrScheme>
    <a:fontScheme name="Savon">
      <a:majorFont>
        <a:latin typeface="Goudy Old Style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oudy Old Style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330</Words>
  <Application>Microsoft Macintosh PowerPoint</Application>
  <PresentationFormat>Breitbild</PresentationFormat>
  <Paragraphs>39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Garamond</vt:lpstr>
      <vt:lpstr>Goudy Old Style</vt:lpstr>
      <vt:lpstr>Wingdings</vt:lpstr>
      <vt:lpstr>SavonVTI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Viktoria Amrhein</dc:creator>
  <cp:lastModifiedBy>Viktoria Amrhein</cp:lastModifiedBy>
  <cp:revision>16</cp:revision>
  <dcterms:created xsi:type="dcterms:W3CDTF">2020-11-15T09:29:25Z</dcterms:created>
  <dcterms:modified xsi:type="dcterms:W3CDTF">2020-11-19T08:32:09Z</dcterms:modified>
</cp:coreProperties>
</file>