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87" r:id="rId2"/>
    <p:sldId id="294" r:id="rId3"/>
    <p:sldId id="288" r:id="rId4"/>
    <p:sldId id="289" r:id="rId5"/>
    <p:sldId id="292" r:id="rId6"/>
    <p:sldId id="290" r:id="rId7"/>
    <p:sldId id="291" r:id="rId8"/>
    <p:sldId id="296" r:id="rId9"/>
    <p:sldId id="293" r:id="rId10"/>
    <p:sldId id="29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27"/>
    <p:restoredTop sz="95897"/>
  </p:normalViewPr>
  <p:slideViewPr>
    <p:cSldViewPr snapToGrid="0" snapToObjects="1">
      <p:cViewPr varScale="1">
        <p:scale>
          <a:sx n="96" d="100"/>
          <a:sy n="96" d="100"/>
        </p:scale>
        <p:origin x="1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9297A-DD41-F24F-ADEC-6232A0F60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2558ED-740A-984A-87DE-E3EFE0C11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46EA51-4AFE-FE45-B7C1-B87BEAE3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38E55-73B5-994F-95F3-1AC9747C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A0753D-A216-F846-9676-3A11991A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9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AD427-A4BC-2043-B729-8B2C57A0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9854BD-9EA3-4D42-80C3-B7E663DB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8FC5EB-A93C-ED42-9854-AF60490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58E1C-F340-FE43-A77D-E1A15D11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102F8-45C9-994A-90BF-F8927404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978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997CBA-BEAF-964F-91FB-9484B8B10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D5BA1A-264C-BE4D-A77F-8F2ED605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93E4B-3162-2F46-AC70-03BFD85F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4B43F-91D8-E746-B33F-E98C8CF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C6BD3-6EB5-C645-A59A-4A05565C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147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DCC42-D9A1-2D4C-B87C-CC130323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3D9B2-A11D-ED4B-A402-43AD2C38E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EBB69-B11A-684D-AFA9-C4AFF6B4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421AA-9C61-E44B-87EC-488CB6B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25A9A-6DB8-2D42-8C17-7A6C4AA5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99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783B-9968-7A49-89FD-295453B5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45BE47-5F78-FE4B-A50E-C35BD8397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0FD851-8C20-6C48-9B59-D6EEF647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345E73-A59E-9B49-A82A-E9769E3B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7DE51A-7B7D-4B42-9750-DC56E24D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94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293FD-48E6-9444-94BC-5E01502E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B4EFF-E051-6447-AFFC-FECAA26C6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097EEA-FEEE-6045-8D38-485D6B10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234845-C23C-8A49-A210-4EDA081A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0A3DE5-F690-E942-835B-70CD120C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A4389A-3B52-AE4B-B471-09FBAB82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51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0390-0E87-3F46-A34A-A82EE5B4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3FA89-F8BB-0742-868F-60F96C02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12F9C9-C532-8B4A-A843-5F66ED276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683F13-94BE-3844-9D19-B706D9BF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2010FE-738B-034C-ACC7-60FC78FB5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0EE138-0F4B-AF40-A209-3471881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E71D11-3D1E-A04C-8208-B3E77E41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D95D2C-977B-DD4A-919E-01BE1B3C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934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B0231-AD8D-D749-8DFE-7339CBAB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DA4745-2861-C241-AB8F-574E91CB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1C8019-E9CC-AB4B-95EA-27F0D3AE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923B09-296B-E84E-B69D-0E287F05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049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DA9663-E5D6-8247-A1AD-EEB86982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FA7B040-A035-B547-B206-7E561774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32F928-D1D2-3D47-839D-FA252814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03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6D32C-8EE7-C549-97C1-1A2F4426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B71C5-45CE-354C-9212-FF58DDA6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33EAB1-1C3B-F44D-AA06-5AD96EF80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2AAA7F-6E9B-1246-930F-68769DB4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B6F60E-5F54-894D-B0E1-665252A7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3EA629-C6DD-194F-B73D-C683D0C8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06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9A5D2-CBD6-4E41-A426-4CBAE9A7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6B8627-DEB0-5F4B-9B69-32BBA0E10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876940-7DF3-3146-88FB-294B77F51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979C0F-6F67-5E46-BCD3-62B427A1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C6E3-7FDC-C047-A4D6-72E48E8D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E573E1-0877-C640-8DF1-6D297EED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46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0078D5-C146-0643-B9D7-7050B3D3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ADE320-046D-E34E-B98E-7D2BA75B8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36AAE-74AB-9D4E-88EE-0940F934C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46194-FB6B-714D-B0FE-ACD1052D2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4E324-1083-CD42-B6CE-9F61FD37B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67910"/>
            <a:ext cx="7783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/>
              <a:t>Wochenplan:</a:t>
            </a:r>
          </a:p>
          <a:p>
            <a:pPr algn="ctr"/>
            <a:r>
              <a:rPr lang="de-DE" sz="2400" b="1" dirty="0"/>
              <a:t>Präsentation der Charakterisierungen (</a:t>
            </a:r>
            <a:r>
              <a:rPr lang="de-DE" sz="2400" b="1" dirty="0" err="1"/>
              <a:t>Krabat</a:t>
            </a:r>
            <a:r>
              <a:rPr lang="de-DE" sz="2400" b="1" dirty="0"/>
              <a:t> oder Meister)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3074" name="Picture 2" descr="business24 › Wie gelingt die perfekte Präsentation?">
            <a:extLst>
              <a:ext uri="{FF2B5EF4-FFF2-40B4-BE49-F238E27FC236}">
                <a16:creationId xmlns:a16="http://schemas.microsoft.com/office/drawing/2014/main" id="{EE905E92-4143-4640-B4B8-35CD16CFF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" y="1723229"/>
            <a:ext cx="4359965" cy="402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38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A05551-4AED-9D4F-839E-C0AF1640B883}"/>
              </a:ext>
            </a:extLst>
          </p:cNvPr>
          <p:cNvSpPr txBox="1"/>
          <p:nvPr/>
        </p:nvSpPr>
        <p:spPr>
          <a:xfrm>
            <a:off x="838199" y="365125"/>
            <a:ext cx="55299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u="sng">
                <a:latin typeface="+mj-lt"/>
                <a:ea typeface="+mj-ea"/>
                <a:cs typeface="+mj-cs"/>
              </a:rPr>
              <a:t>Freundschaften im Roman </a:t>
            </a:r>
            <a:r>
              <a:rPr lang="en-US" sz="3700" b="1" i="1" u="sng">
                <a:latin typeface="+mj-lt"/>
                <a:ea typeface="+mj-ea"/>
                <a:cs typeface="+mj-cs"/>
              </a:rPr>
              <a:t>Krabat </a:t>
            </a:r>
            <a:r>
              <a:rPr lang="en-US" sz="3700" b="1" u="sng">
                <a:latin typeface="+mj-lt"/>
                <a:ea typeface="+mj-ea"/>
                <a:cs typeface="+mj-cs"/>
              </a:rPr>
              <a:t>– Ein Vergleich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F5D85D0-B42D-7B45-8128-DD1CDBF4050C}"/>
              </a:ext>
            </a:extLst>
          </p:cNvPr>
          <p:cNvSpPr txBox="1"/>
          <p:nvPr/>
        </p:nvSpPr>
        <p:spPr>
          <a:xfrm>
            <a:off x="791424" y="2018161"/>
            <a:ext cx="4142091" cy="2114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/>
              <a:t>Vergleiche</a:t>
            </a:r>
            <a:r>
              <a:rPr lang="en-US" sz="2200" dirty="0"/>
              <a:t> die </a:t>
            </a:r>
            <a:r>
              <a:rPr lang="en-US" sz="2200" dirty="0" err="1"/>
              <a:t>Freundschaft</a:t>
            </a:r>
            <a:r>
              <a:rPr lang="en-US" sz="2200" dirty="0"/>
              <a:t> </a:t>
            </a:r>
            <a:r>
              <a:rPr lang="en-US" sz="2200" dirty="0" err="1"/>
              <a:t>zwischen</a:t>
            </a:r>
            <a:r>
              <a:rPr lang="en-US" sz="2200" dirty="0"/>
              <a:t> </a:t>
            </a:r>
            <a:r>
              <a:rPr lang="en-US" sz="2200" dirty="0" err="1"/>
              <a:t>Krabat</a:t>
            </a:r>
            <a:r>
              <a:rPr lang="en-US" sz="2200" dirty="0"/>
              <a:t> und </a:t>
            </a:r>
            <a:r>
              <a:rPr lang="en-US" sz="2200" dirty="0" err="1"/>
              <a:t>Tonda</a:t>
            </a:r>
            <a:r>
              <a:rPr lang="en-US" sz="2200" dirty="0"/>
              <a:t> </a:t>
            </a:r>
            <a:r>
              <a:rPr lang="en-US" sz="2200" dirty="0" err="1"/>
              <a:t>mit</a:t>
            </a:r>
            <a:r>
              <a:rPr lang="en-US" sz="2200" dirty="0"/>
              <a:t> der von </a:t>
            </a:r>
            <a:r>
              <a:rPr lang="en-US" sz="2200" dirty="0" err="1"/>
              <a:t>Krabat</a:t>
            </a:r>
            <a:r>
              <a:rPr lang="en-US" sz="2200" dirty="0"/>
              <a:t> und </a:t>
            </a:r>
            <a:r>
              <a:rPr lang="en-US" sz="2200" dirty="0" err="1"/>
              <a:t>Juro</a:t>
            </a:r>
            <a:r>
              <a:rPr lang="en-US" sz="2200" dirty="0"/>
              <a:t>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2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/>
              <a:t>Welche</a:t>
            </a:r>
            <a:r>
              <a:rPr lang="en-US" sz="2200" dirty="0"/>
              <a:t> </a:t>
            </a:r>
            <a:r>
              <a:rPr lang="en-US" sz="2200" dirty="0" err="1"/>
              <a:t>Gemeinsamkeiten</a:t>
            </a:r>
            <a:r>
              <a:rPr lang="en-US" sz="2200" dirty="0"/>
              <a:t> und </a:t>
            </a:r>
            <a:r>
              <a:rPr lang="en-US" sz="2200" dirty="0" err="1"/>
              <a:t>welche</a:t>
            </a:r>
            <a:r>
              <a:rPr lang="en-US" sz="2200" dirty="0"/>
              <a:t> </a:t>
            </a:r>
            <a:r>
              <a:rPr lang="en-US" sz="2200" dirty="0" err="1"/>
              <a:t>Unterschiede</a:t>
            </a:r>
            <a:r>
              <a:rPr lang="en-US" sz="2200" dirty="0"/>
              <a:t> </a:t>
            </a:r>
            <a:r>
              <a:rPr lang="en-US" sz="2200" dirty="0" err="1"/>
              <a:t>gibt</a:t>
            </a:r>
            <a:r>
              <a:rPr lang="en-US" sz="2200" dirty="0"/>
              <a:t> es?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672A15DF-3AF1-9145-9975-1CD97685F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835457"/>
              </p:ext>
            </p:extLst>
          </p:nvPr>
        </p:nvGraphicFramePr>
        <p:xfrm>
          <a:off x="6096000" y="99200"/>
          <a:ext cx="5983110" cy="660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1555">
                  <a:extLst>
                    <a:ext uri="{9D8B030D-6E8A-4147-A177-3AD203B41FA5}">
                      <a16:colId xmlns:a16="http://schemas.microsoft.com/office/drawing/2014/main" val="1890254361"/>
                    </a:ext>
                  </a:extLst>
                </a:gridCol>
                <a:gridCol w="2991555">
                  <a:extLst>
                    <a:ext uri="{9D8B030D-6E8A-4147-A177-3AD203B41FA5}">
                      <a16:colId xmlns:a16="http://schemas.microsoft.com/office/drawing/2014/main" val="2895676040"/>
                    </a:ext>
                  </a:extLst>
                </a:gridCol>
              </a:tblGrid>
              <a:tr h="610152"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/>
                        <a:t>Krabat</a:t>
                      </a:r>
                      <a:r>
                        <a:rPr lang="de-DE" sz="2200" dirty="0"/>
                        <a:t> &amp; </a:t>
                      </a:r>
                      <a:r>
                        <a:rPr lang="de-DE" sz="2200" dirty="0" err="1"/>
                        <a:t>Tonda</a:t>
                      </a:r>
                      <a:endParaRPr lang="de-DE" sz="2200" dirty="0"/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200" dirty="0" err="1"/>
                        <a:t>Krabat</a:t>
                      </a:r>
                      <a:r>
                        <a:rPr lang="de-DE" sz="2200" dirty="0"/>
                        <a:t> &amp; Juro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336214112"/>
                  </a:ext>
                </a:extLst>
              </a:tr>
              <a:tr h="2998124">
                <a:tc>
                  <a:txBody>
                    <a:bodyPr/>
                    <a:lstStyle/>
                    <a:p>
                      <a:endParaRPr lang="de-DE" sz="3300" dirty="0"/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endParaRPr lang="de-DE" sz="3300" dirty="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154495325"/>
                  </a:ext>
                </a:extLst>
              </a:tr>
              <a:tr h="2998124">
                <a:tc>
                  <a:txBody>
                    <a:bodyPr/>
                    <a:lstStyle/>
                    <a:p>
                      <a:endParaRPr lang="de-DE" sz="3300"/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endParaRPr lang="de-DE" sz="3300" dirty="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541904944"/>
                  </a:ext>
                </a:extLst>
              </a:tr>
            </a:tbl>
          </a:graphicData>
        </a:graphic>
      </p:graphicFrame>
      <p:pic>
        <p:nvPicPr>
          <p:cNvPr id="2050" name="Picture 2" descr="JTB - Krabat">
            <a:extLst>
              <a:ext uri="{FF2B5EF4-FFF2-40B4-BE49-F238E27FC236}">
                <a16:creationId xmlns:a16="http://schemas.microsoft.com/office/drawing/2014/main" id="{2EA4BBC7-8C20-B34F-849C-674801D409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6" b="53726"/>
          <a:stretch/>
        </p:blipFill>
        <p:spPr bwMode="auto">
          <a:xfrm>
            <a:off x="543339" y="4459831"/>
            <a:ext cx="4598504" cy="211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884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626758D-09BB-A94C-9EA2-31A14F1903BA}"/>
              </a:ext>
            </a:extLst>
          </p:cNvPr>
          <p:cNvSpPr txBox="1"/>
          <p:nvPr/>
        </p:nvSpPr>
        <p:spPr>
          <a:xfrm>
            <a:off x="248355" y="1305342"/>
            <a:ext cx="67394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/>
              <a:t>Diskutiert, wie </a:t>
            </a:r>
            <a:r>
              <a:rPr lang="de-DE" sz="2200" dirty="0" err="1"/>
              <a:t>Krabat</a:t>
            </a:r>
            <a:r>
              <a:rPr lang="de-DE" sz="2200" dirty="0"/>
              <a:t> am Ende des Romans handelt, als er sich zwischen Hexerei und Freiheit entscheiden muss. </a:t>
            </a:r>
          </a:p>
          <a:p>
            <a:pPr algn="ctr"/>
            <a:r>
              <a:rPr lang="de-DE" sz="2200" dirty="0"/>
              <a:t>Warum kämpft </a:t>
            </a:r>
            <a:r>
              <a:rPr lang="de-DE" sz="2200" dirty="0" err="1"/>
              <a:t>Krabat</a:t>
            </a:r>
            <a:r>
              <a:rPr lang="de-DE" sz="2200" dirty="0"/>
              <a:t> also gegen den Meister?</a:t>
            </a:r>
          </a:p>
          <a:p>
            <a:pPr algn="ctr"/>
            <a:endParaRPr lang="de-DE" sz="2200" dirty="0"/>
          </a:p>
          <a:p>
            <a:pPr algn="ctr"/>
            <a:r>
              <a:rPr lang="de-DE" sz="2200" dirty="0"/>
              <a:t>Haltet eure Ergebnisse in kurzen Sätzen fest.</a:t>
            </a:r>
          </a:p>
          <a:p>
            <a:pPr algn="ctr"/>
            <a:endParaRPr lang="de-DE" sz="2200" dirty="0"/>
          </a:p>
        </p:txBody>
      </p:sp>
      <p:pic>
        <p:nvPicPr>
          <p:cNvPr id="9" name="Grafik 8" descr="Fechten mit einfarbiger Füllung">
            <a:extLst>
              <a:ext uri="{FF2B5EF4-FFF2-40B4-BE49-F238E27FC236}">
                <a16:creationId xmlns:a16="http://schemas.microsoft.com/office/drawing/2014/main" id="{A3125278-094F-9F4F-B8C8-6471161BE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6815" y="3661904"/>
            <a:ext cx="1756712" cy="181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9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4964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1026" name="Picture 2" descr="Eines der wertvollsten Dinge, die es gibt ist Freundschaft! - Christina  Strasser">
            <a:extLst>
              <a:ext uri="{FF2B5EF4-FFF2-40B4-BE49-F238E27FC236}">
                <a16:creationId xmlns:a16="http://schemas.microsoft.com/office/drawing/2014/main" id="{B664626C-2DC8-DB46-9C63-284537BCB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44" y="2325101"/>
            <a:ext cx="6257717" cy="392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36B3EF5-6FAF-F847-AAA8-CA5F4864BD67}"/>
              </a:ext>
            </a:extLst>
          </p:cNvPr>
          <p:cNvSpPr txBox="1"/>
          <p:nvPr/>
        </p:nvSpPr>
        <p:spPr>
          <a:xfrm>
            <a:off x="424815" y="4964"/>
            <a:ext cx="621497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b="1" u="sng" dirty="0"/>
              <a:t>Was macht eine Freundschaft für euch aus? </a:t>
            </a:r>
          </a:p>
          <a:p>
            <a:pPr algn="ctr"/>
            <a:r>
              <a:rPr lang="de-DE" sz="2200" b="1" dirty="0"/>
              <a:t>Tausche dich zunächst mit deinem Sitznachbarn aus</a:t>
            </a:r>
          </a:p>
          <a:p>
            <a:pPr algn="ctr"/>
            <a:endParaRPr lang="de-DE" sz="2200" b="1" u="sng" dirty="0"/>
          </a:p>
          <a:p>
            <a:pPr algn="ctr"/>
            <a:r>
              <a:rPr lang="de-DE" sz="2200" dirty="0"/>
              <a:t>Freundschaft ist ….</a:t>
            </a:r>
          </a:p>
          <a:p>
            <a:pPr algn="ctr"/>
            <a:r>
              <a:rPr lang="de-DE" sz="2200" dirty="0"/>
              <a:t>Freundschaft beschreibt …</a:t>
            </a:r>
          </a:p>
          <a:p>
            <a:pPr algn="ctr"/>
            <a:r>
              <a:rPr lang="de-DE" sz="2200" dirty="0"/>
              <a:t>Freundschaft bedeutet …</a:t>
            </a:r>
          </a:p>
        </p:txBody>
      </p:sp>
    </p:spTree>
    <p:extLst>
      <p:ext uri="{BB962C8B-B14F-4D97-AF65-F5344CB8AC3E}">
        <p14:creationId xmlns:p14="http://schemas.microsoft.com/office/powerpoint/2010/main" val="99261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C73C8EA-3B90-6842-A865-EE4A2A44F280}"/>
              </a:ext>
            </a:extLst>
          </p:cNvPr>
          <p:cNvSpPr txBox="1"/>
          <p:nvPr/>
        </p:nvSpPr>
        <p:spPr>
          <a:xfrm>
            <a:off x="369090" y="110669"/>
            <a:ext cx="70701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b="1" u="sng" dirty="0"/>
              <a:t>Inwiefern spielt Freundschaft im Roman </a:t>
            </a:r>
            <a:r>
              <a:rPr lang="de-DE" sz="2200" b="1" i="1" u="sng" dirty="0" err="1"/>
              <a:t>Krabat</a:t>
            </a:r>
            <a:r>
              <a:rPr lang="de-DE" sz="2200" b="1" u="sng" dirty="0"/>
              <a:t> eine Rolle?</a:t>
            </a:r>
          </a:p>
          <a:p>
            <a:pPr algn="ctr"/>
            <a:r>
              <a:rPr lang="de-DE" sz="2200" b="1" dirty="0"/>
              <a:t>Die Freundschaft von </a:t>
            </a:r>
            <a:r>
              <a:rPr lang="de-DE" sz="2200" b="1" dirty="0" err="1"/>
              <a:t>Krabat</a:t>
            </a:r>
            <a:r>
              <a:rPr lang="de-DE" sz="2200" b="1" dirty="0"/>
              <a:t> und </a:t>
            </a:r>
            <a:r>
              <a:rPr lang="de-DE" sz="2200" b="1" dirty="0" err="1"/>
              <a:t>Tonda</a:t>
            </a:r>
            <a:endParaRPr lang="de-DE" sz="2200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51FD720-DDA8-5F43-AF44-FBAA872B606B}"/>
              </a:ext>
            </a:extLst>
          </p:cNvPr>
          <p:cNvSpPr txBox="1"/>
          <p:nvPr/>
        </p:nvSpPr>
        <p:spPr>
          <a:xfrm>
            <a:off x="369090" y="1919111"/>
            <a:ext cx="7337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Aufgaben (AB):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pPr marL="285750" lvl="0" indent="-285750">
              <a:buFontTx/>
              <a:buChar char="-"/>
            </a:pPr>
            <a:r>
              <a:rPr lang="de-DE" dirty="0"/>
              <a:t>Markiere in den vorliegenden Textauszügen aus dem Roman die Stellen, die auf eine Freundschaft zwischen </a:t>
            </a:r>
            <a:r>
              <a:rPr lang="de-DE" dirty="0" err="1"/>
              <a:t>Krabat</a:t>
            </a:r>
            <a:r>
              <a:rPr lang="de-DE" dirty="0"/>
              <a:t> und </a:t>
            </a:r>
            <a:r>
              <a:rPr lang="de-DE" dirty="0" err="1"/>
              <a:t>Tonda</a:t>
            </a:r>
            <a:r>
              <a:rPr lang="de-DE" dirty="0"/>
              <a:t> hinweisen.</a:t>
            </a:r>
          </a:p>
          <a:p>
            <a:pPr marL="285750" lvl="0" indent="-285750">
              <a:buFontTx/>
              <a:buChar char="-"/>
            </a:pPr>
            <a:endParaRPr lang="de-DE" dirty="0"/>
          </a:p>
          <a:p>
            <a:pPr marL="285750" lvl="0" indent="-285750">
              <a:buFontTx/>
              <a:buChar char="-"/>
            </a:pPr>
            <a:r>
              <a:rPr lang="de-DE" dirty="0"/>
              <a:t>Finde unterschiedliche Begriffe für die Freundschaft der beiden und beziehe diese auf die Textauszüge. Welche Begriffe beschrieben die Freundschaft der beiden also besonders treffend?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51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E29F7-D5A9-8A45-82D0-AC01C4874076}"/>
              </a:ext>
            </a:extLst>
          </p:cNvPr>
          <p:cNvSpPr txBox="1"/>
          <p:nvPr/>
        </p:nvSpPr>
        <p:spPr>
          <a:xfrm>
            <a:off x="321894" y="2673415"/>
            <a:ext cx="56273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/>
              <a:t>Otfried Preußler: </a:t>
            </a:r>
            <a:r>
              <a:rPr lang="de-DE" sz="2200" dirty="0" err="1"/>
              <a:t>Krabat</a:t>
            </a:r>
            <a:r>
              <a:rPr lang="de-DE" sz="2200" dirty="0"/>
              <a:t> (Ausschnitt)</a:t>
            </a:r>
          </a:p>
          <a:p>
            <a:pPr algn="ctr"/>
            <a:endParaRPr lang="de-DE" sz="2200" dirty="0"/>
          </a:p>
          <a:p>
            <a:pPr algn="ctr"/>
            <a:r>
              <a:rPr lang="de-DE" sz="2200" dirty="0"/>
              <a:t>„Ratlos starrte er auf die Tischplatte, keiner beachtete ihn. Oder ja? </a:t>
            </a:r>
          </a:p>
          <a:p>
            <a:pPr algn="ctr"/>
            <a:r>
              <a:rPr lang="de-DE" sz="2200" dirty="0"/>
              <a:t>Als er aufblickte, schaute </a:t>
            </a:r>
            <a:r>
              <a:rPr lang="de-DE" sz="2200" dirty="0" err="1"/>
              <a:t>Tonda</a:t>
            </a:r>
            <a:r>
              <a:rPr lang="de-DE" sz="2200" dirty="0"/>
              <a:t> zu ihm herüber und nickt ihm zu – kaum merklich zwar, doch</a:t>
            </a:r>
          </a:p>
          <a:p>
            <a:pPr algn="ctr"/>
            <a:r>
              <a:rPr lang="de-DE" sz="2200" dirty="0"/>
              <a:t>Der Junge war dankbar dafür. Es war gut, einen Freund zu haben in dieser Mühle, das spürte er.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1CF330-453E-9F43-9ED8-5E9AF2BAC0CA}"/>
              </a:ext>
            </a:extLst>
          </p:cNvPr>
          <p:cNvSpPr txBox="1"/>
          <p:nvPr/>
        </p:nvSpPr>
        <p:spPr>
          <a:xfrm>
            <a:off x="424815" y="1191398"/>
            <a:ext cx="459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/>
              <a:t>Wie bewertet ihr nun die Freundschaft von </a:t>
            </a:r>
            <a:r>
              <a:rPr lang="de-DE" sz="2200" b="1" dirty="0" err="1"/>
              <a:t>Krabat</a:t>
            </a:r>
            <a:r>
              <a:rPr lang="de-DE" sz="2200" b="1" dirty="0"/>
              <a:t> und </a:t>
            </a:r>
            <a:r>
              <a:rPr lang="de-DE" sz="2200" b="1" dirty="0" err="1"/>
              <a:t>Tonda</a:t>
            </a:r>
            <a:r>
              <a:rPr lang="de-DE" sz="2200" b="1" dirty="0"/>
              <a:t>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58D740-5C7A-5445-B652-39788D9DF5D5}"/>
              </a:ext>
            </a:extLst>
          </p:cNvPr>
          <p:cNvSpPr txBox="1"/>
          <p:nvPr/>
        </p:nvSpPr>
        <p:spPr>
          <a:xfrm>
            <a:off x="829072" y="5725093"/>
            <a:ext cx="4612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Wieso hat </a:t>
            </a:r>
            <a:r>
              <a:rPr lang="de-DE" dirty="0" err="1">
                <a:solidFill>
                  <a:srgbClr val="FF0000"/>
                </a:solidFill>
              </a:rPr>
              <a:t>Tonda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Krabat</a:t>
            </a:r>
            <a:r>
              <a:rPr lang="de-DE" dirty="0">
                <a:solidFill>
                  <a:srgbClr val="FF0000"/>
                </a:solidFill>
              </a:rPr>
              <a:t> nicht gleich nach seiner Ankunft über die Geschehnisse in der Mühle aufgeklärt?</a:t>
            </a:r>
          </a:p>
        </p:txBody>
      </p:sp>
    </p:spTree>
    <p:extLst>
      <p:ext uri="{BB962C8B-B14F-4D97-AF65-F5344CB8AC3E}">
        <p14:creationId xmlns:p14="http://schemas.microsoft.com/office/powerpoint/2010/main" val="40081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2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0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375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7967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rgbClr val="3A5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A3F63AE-2EB1-124E-851E-9F818174BA37}"/>
              </a:ext>
            </a:extLst>
          </p:cNvPr>
          <p:cNvSpPr txBox="1"/>
          <p:nvPr/>
        </p:nvSpPr>
        <p:spPr>
          <a:xfrm>
            <a:off x="6812321" y="2854975"/>
            <a:ext cx="4996329" cy="20244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Methodenblatt</a:t>
            </a:r>
            <a:endParaRPr lang="en-US" sz="5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innerer</a:t>
            </a:r>
            <a: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Monolog</a:t>
            </a:r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35" r="1" b="32961"/>
          <a:stretch/>
        </p:blipFill>
        <p:spPr bwMode="auto">
          <a:xfrm>
            <a:off x="979868" y="10"/>
            <a:ext cx="6069184" cy="2839773"/>
          </a:xfrm>
          <a:custGeom>
            <a:avLst/>
            <a:gdLst/>
            <a:ahLst/>
            <a:cxnLst/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 descr="page1image27608912">
            <a:extLst>
              <a:ext uri="{FF2B5EF4-FFF2-40B4-BE49-F238E27FC236}">
                <a16:creationId xmlns:a16="http://schemas.microsoft.com/office/drawing/2014/main" id="{BBFCAD6F-AAB6-9642-BBF1-E1B880F83D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0" r="-2" b="-2"/>
          <a:stretch/>
        </p:blipFill>
        <p:spPr bwMode="auto">
          <a:xfrm>
            <a:off x="3" y="3124786"/>
            <a:ext cx="5001415" cy="3733214"/>
          </a:xfrm>
          <a:custGeom>
            <a:avLst/>
            <a:gdLst/>
            <a:ahLst/>
            <a:cxnLst/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810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06D102E-91A1-AD40-9EBF-1A68A30EC2DC}"/>
              </a:ext>
            </a:extLst>
          </p:cNvPr>
          <p:cNvSpPr txBox="1"/>
          <p:nvPr/>
        </p:nvSpPr>
        <p:spPr>
          <a:xfrm>
            <a:off x="421812" y="379517"/>
            <a:ext cx="63345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u="sng" dirty="0"/>
              <a:t>Freundschaften im Roman </a:t>
            </a:r>
            <a:r>
              <a:rPr lang="de-DE" sz="2200" b="1" i="1" u="sng" dirty="0" err="1"/>
              <a:t>Krabat</a:t>
            </a:r>
            <a:r>
              <a:rPr lang="de-DE" sz="2200" b="1" u="sng" dirty="0"/>
              <a:t> – innerer Monolog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E705095-D44E-DC46-B910-DC33C290AF2B}"/>
              </a:ext>
            </a:extLst>
          </p:cNvPr>
          <p:cNvSpPr txBox="1"/>
          <p:nvPr/>
        </p:nvSpPr>
        <p:spPr>
          <a:xfrm>
            <a:off x="0" y="3435881"/>
            <a:ext cx="50659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/>
              <a:t>Wie ergeht es </a:t>
            </a:r>
            <a:r>
              <a:rPr lang="de-DE" sz="2400" dirty="0" err="1"/>
              <a:t>Krabat</a:t>
            </a:r>
            <a:r>
              <a:rPr lang="de-DE" sz="2400" dirty="0"/>
              <a:t> nach </a:t>
            </a:r>
            <a:r>
              <a:rPr lang="de-DE" sz="2400" dirty="0" err="1"/>
              <a:t>Tondas</a:t>
            </a:r>
            <a:r>
              <a:rPr lang="de-DE" sz="2400" dirty="0"/>
              <a:t> Tod?</a:t>
            </a:r>
          </a:p>
          <a:p>
            <a:pPr algn="ctr"/>
            <a:r>
              <a:rPr lang="de-DE" sz="2400" dirty="0"/>
              <a:t> </a:t>
            </a:r>
          </a:p>
          <a:p>
            <a:pPr algn="ctr"/>
            <a:r>
              <a:rPr lang="de-DE" sz="2400" dirty="0"/>
              <a:t>Verfasse einen inneren Monolog, </a:t>
            </a:r>
          </a:p>
          <a:p>
            <a:pPr algn="ctr"/>
            <a:r>
              <a:rPr lang="de-DE" sz="2400" dirty="0"/>
              <a:t>in dem deutlich wird, </a:t>
            </a:r>
          </a:p>
          <a:p>
            <a:pPr algn="ctr"/>
            <a:r>
              <a:rPr lang="de-DE" sz="2400" dirty="0"/>
              <a:t>was </a:t>
            </a:r>
            <a:r>
              <a:rPr lang="de-DE" sz="2400" dirty="0" err="1"/>
              <a:t>Krabat</a:t>
            </a:r>
            <a:r>
              <a:rPr lang="de-DE" sz="2400" dirty="0"/>
              <a:t> fühlt und denkt.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D79165E-5174-EA4A-AF57-EABBB1428F60}"/>
              </a:ext>
            </a:extLst>
          </p:cNvPr>
          <p:cNvSpPr txBox="1"/>
          <p:nvPr/>
        </p:nvSpPr>
        <p:spPr>
          <a:xfrm>
            <a:off x="1917608" y="2021737"/>
            <a:ext cx="1325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Aufgabe:</a:t>
            </a:r>
          </a:p>
        </p:txBody>
      </p:sp>
      <p:pic>
        <p:nvPicPr>
          <p:cNvPr id="8" name="Grafik 7" descr="Gedankenblase Silhouette">
            <a:extLst>
              <a:ext uri="{FF2B5EF4-FFF2-40B4-BE49-F238E27FC236}">
                <a16:creationId xmlns:a16="http://schemas.microsoft.com/office/drawing/2014/main" id="{D9C116A0-E2EC-CE48-976C-7EB292BEB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12036" y="2195753"/>
            <a:ext cx="1643267" cy="14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01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06D102E-91A1-AD40-9EBF-1A68A30EC2DC}"/>
              </a:ext>
            </a:extLst>
          </p:cNvPr>
          <p:cNvSpPr txBox="1"/>
          <p:nvPr/>
        </p:nvSpPr>
        <p:spPr>
          <a:xfrm>
            <a:off x="421812" y="379517"/>
            <a:ext cx="23532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u="sng" dirty="0"/>
              <a:t>Der dumme Juro?!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3036A92-BB55-E844-AD33-84F56822F93D}"/>
              </a:ext>
            </a:extLst>
          </p:cNvPr>
          <p:cNvSpPr txBox="1"/>
          <p:nvPr/>
        </p:nvSpPr>
        <p:spPr>
          <a:xfrm>
            <a:off x="293511" y="1670755"/>
            <a:ext cx="66717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/>
              <a:t>Alle halten Juro für besonders dumm, aber eines Tages erkennt </a:t>
            </a:r>
            <a:r>
              <a:rPr lang="de-DE" sz="2200" dirty="0" err="1"/>
              <a:t>Krabat</a:t>
            </a:r>
            <a:r>
              <a:rPr lang="de-DE" sz="2200" dirty="0"/>
              <a:t>: </a:t>
            </a:r>
          </a:p>
          <a:p>
            <a:pPr algn="ctr"/>
            <a:r>
              <a:rPr lang="de-DE" sz="2200" dirty="0"/>
              <a:t>„Nicht dumm“, sagte </a:t>
            </a:r>
            <a:r>
              <a:rPr lang="de-DE" sz="2200" dirty="0" err="1"/>
              <a:t>Krabat</a:t>
            </a:r>
            <a:r>
              <a:rPr lang="de-DE" sz="2200" dirty="0"/>
              <a:t>, „nicht dumm…“. </a:t>
            </a:r>
          </a:p>
          <a:p>
            <a:pPr algn="ctr"/>
            <a:r>
              <a:rPr lang="de-DE" sz="2200" dirty="0"/>
              <a:t>„…und plötzlich durchzuckte ihn ein Gedanke. Betroffen blickte er Juro an.“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596ECDA-8EE5-134D-897E-843052EC7A20}"/>
              </a:ext>
            </a:extLst>
          </p:cNvPr>
          <p:cNvSpPr txBox="1"/>
          <p:nvPr/>
        </p:nvSpPr>
        <p:spPr>
          <a:xfrm>
            <a:off x="1439397" y="4149201"/>
            <a:ext cx="4092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/>
              <a:t>Was haltet ihr von der Figur Juro? </a:t>
            </a:r>
          </a:p>
        </p:txBody>
      </p:sp>
      <p:sp>
        <p:nvSpPr>
          <p:cNvPr id="10" name="Pfeil nach rechts 9">
            <a:extLst>
              <a:ext uri="{FF2B5EF4-FFF2-40B4-BE49-F238E27FC236}">
                <a16:creationId xmlns:a16="http://schemas.microsoft.com/office/drawing/2014/main" id="{045E033A-C7DE-9F49-932B-909407EA9417}"/>
              </a:ext>
            </a:extLst>
          </p:cNvPr>
          <p:cNvSpPr/>
          <p:nvPr/>
        </p:nvSpPr>
        <p:spPr>
          <a:xfrm>
            <a:off x="552302" y="4228584"/>
            <a:ext cx="680150" cy="3515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F424D8A-3B5D-9E47-BBE6-BFB4A9D56F07}"/>
              </a:ext>
            </a:extLst>
          </p:cNvPr>
          <p:cNvSpPr txBox="1"/>
          <p:nvPr/>
        </p:nvSpPr>
        <p:spPr>
          <a:xfrm>
            <a:off x="1127992" y="5698435"/>
            <a:ext cx="65825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/>
              <a:t>Aufgabe: </a:t>
            </a:r>
            <a:r>
              <a:rPr lang="de-DE" sz="2200" dirty="0"/>
              <a:t>Bearbeitung des Arbeitsblattes (Partnerarbeit)</a:t>
            </a:r>
          </a:p>
        </p:txBody>
      </p:sp>
    </p:spTree>
    <p:extLst>
      <p:ext uri="{BB962C8B-B14F-4D97-AF65-F5344CB8AC3E}">
        <p14:creationId xmlns:p14="http://schemas.microsoft.com/office/powerpoint/2010/main" val="284513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EC22A4D-8939-434C-AF15-54949E557793}"/>
              </a:ext>
            </a:extLst>
          </p:cNvPr>
          <p:cNvSpPr txBox="1"/>
          <p:nvPr/>
        </p:nvSpPr>
        <p:spPr>
          <a:xfrm>
            <a:off x="431643" y="286922"/>
            <a:ext cx="40075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u="sng" dirty="0"/>
              <a:t>Kompetenzplan 3. Klassenarbeit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D9AD614-7556-4348-8C0F-09A864469C46}"/>
              </a:ext>
            </a:extLst>
          </p:cNvPr>
          <p:cNvSpPr txBox="1"/>
          <p:nvPr/>
        </p:nvSpPr>
        <p:spPr>
          <a:xfrm>
            <a:off x="286117" y="1225679"/>
            <a:ext cx="68862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2000" dirty="0"/>
              <a:t>Roman </a:t>
            </a:r>
            <a:r>
              <a:rPr lang="de-DE" sz="2000" dirty="0" err="1"/>
              <a:t>Krabat</a:t>
            </a:r>
            <a:r>
              <a:rPr lang="de-DE" sz="2000" dirty="0"/>
              <a:t> gelesen und verstanden haben!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/>
              <a:t>Fragen zum Inhalt des Romans beantworten können 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/>
              <a:t>Figuren charakterisieren können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/>
              <a:t>Einen inneren Monolog zu Figuren verfassen können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/>
              <a:t>Einen Brief verfassen können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/>
              <a:t>Themen auf den Arbeitsblättern noch einmal durchgehen (siehe Lerntagebuch):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742950" lvl="1" indent="-285750">
              <a:buFontTx/>
              <a:buChar char="-"/>
            </a:pPr>
            <a:r>
              <a:rPr lang="de-DE" sz="2000" dirty="0"/>
              <a:t>Wie entsteht Spannung im Roman?</a:t>
            </a:r>
          </a:p>
          <a:p>
            <a:pPr marL="742950" lvl="1" indent="-285750">
              <a:buFontTx/>
              <a:buChar char="-"/>
            </a:pPr>
            <a:r>
              <a:rPr lang="de-DE" sz="2000" dirty="0"/>
              <a:t>Träume im Roman</a:t>
            </a:r>
          </a:p>
          <a:p>
            <a:pPr marL="742950" lvl="1" indent="-285750">
              <a:buFontTx/>
              <a:buChar char="-"/>
            </a:pPr>
            <a:r>
              <a:rPr lang="de-DE" sz="2000" dirty="0"/>
              <a:t>Figuren und ihre Beziehungen zueinander</a:t>
            </a:r>
          </a:p>
          <a:p>
            <a:pPr marL="742950" lvl="1" indent="-285750">
              <a:buFontTx/>
              <a:buChar char="-"/>
            </a:pPr>
            <a:r>
              <a:rPr lang="de-DE" sz="2000" dirty="0"/>
              <a:t>Freundschaften im Roman </a:t>
            </a:r>
          </a:p>
          <a:p>
            <a:pPr marL="742950" lvl="1" indent="-285750">
              <a:buFontTx/>
              <a:buChar char="-"/>
            </a:pPr>
            <a:r>
              <a:rPr lang="de-DE" sz="2000" dirty="0"/>
              <a:t>Kampf Meister und </a:t>
            </a:r>
            <a:r>
              <a:rPr lang="de-DE" sz="2000" dirty="0" err="1"/>
              <a:t>Krabat</a:t>
            </a:r>
            <a:r>
              <a:rPr lang="de-D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822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Macintosh PowerPoint</Application>
  <PresentationFormat>Breitbild</PresentationFormat>
  <Paragraphs>66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Amrhein</dc:creator>
  <cp:lastModifiedBy>Viktoria Amrhein</cp:lastModifiedBy>
  <cp:revision>7</cp:revision>
  <dcterms:created xsi:type="dcterms:W3CDTF">2020-12-08T14:41:09Z</dcterms:created>
  <dcterms:modified xsi:type="dcterms:W3CDTF">2020-12-08T14:55:38Z</dcterms:modified>
</cp:coreProperties>
</file>