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48" r:id="rId2"/>
  </p:sldMasterIdLst>
  <p:sldIdLst>
    <p:sldId id="296" r:id="rId3"/>
    <p:sldId id="297" r:id="rId4"/>
    <p:sldId id="298" r:id="rId5"/>
    <p:sldId id="299" r:id="rId6"/>
    <p:sldId id="300" r:id="rId7"/>
    <p:sldId id="301" r:id="rId8"/>
    <p:sldId id="31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/>
    <p:restoredTop sz="95897"/>
  </p:normalViewPr>
  <p:slideViewPr>
    <p:cSldViewPr snapToGrid="0" snapToObjects="1">
      <p:cViewPr varScale="1">
        <p:scale>
          <a:sx n="91" d="100"/>
          <a:sy n="91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9297A-DD41-F24F-ADEC-6232A0F6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2558ED-740A-984A-87DE-E3EFE0C11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46EA51-4AFE-FE45-B7C1-B87BEAE3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38E55-73B5-994F-95F3-1AC9747C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A0753D-A216-F846-9676-3A11991A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9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AD427-A4BC-2043-B729-8B2C57A0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9854BD-9EA3-4D42-80C3-B7E663DB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FC5EB-A93C-ED42-9854-AF60490B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658E1C-F340-FE43-A77D-E1A15D11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7102F8-45C9-994A-90BF-F892740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978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997CBA-BEAF-964F-91FB-9484B8B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D5BA1A-264C-BE4D-A77F-8F2ED605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93E4B-3162-2F46-AC70-03BFD85F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4B43F-91D8-E746-B33F-E98C8CF2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C6BD3-6EB5-C645-A59A-4A05565C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47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97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6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849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80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394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192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204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38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DCC42-D9A1-2D4C-B87C-CC130323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3D9B2-A11D-ED4B-A402-43AD2C38E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3EBB69-B11A-684D-AFA9-C4AFF6B4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9421AA-9C61-E44B-87EC-488CB6BA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25A9A-6DB8-2D42-8C17-7A6C4AA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99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134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89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60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7783B-9968-7A49-89FD-295453B5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5BE47-5F78-FE4B-A50E-C35BD8397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FD851-8C20-6C48-9B59-D6EEF647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345E73-A59E-9B49-A82A-E9769E3B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DE51A-7B7D-4B42-9750-DC56E24D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94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293FD-48E6-9444-94BC-5E01502E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DB4EFF-E051-6447-AFFC-FECAA26C6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097EEA-FEEE-6045-8D38-485D6B10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234845-C23C-8A49-A210-4EDA081A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0A3DE5-F690-E942-835B-70CD120C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A4389A-3B52-AE4B-B471-09FBAB8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51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B0390-0E87-3F46-A34A-A82EE5B4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3FA89-F8BB-0742-868F-60F96C02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12F9C9-C532-8B4A-A843-5F66ED276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683F13-94BE-3844-9D19-B706D9BF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2010FE-738B-034C-ACC7-60FC78FB5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0EE138-0F4B-AF40-A209-34718818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E71D11-3D1E-A04C-8208-B3E77E41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D95D2C-977B-DD4A-919E-01BE1B3C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34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B0231-AD8D-D749-8DFE-7339CBAB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DA4745-2861-C241-AB8F-574E91CB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1C8019-E9CC-AB4B-95EA-27F0D3AE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923B09-296B-E84E-B69D-0E287F05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49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DA9663-E5D6-8247-A1AD-EEB86982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A7B040-A035-B547-B206-7E561774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32F928-D1D2-3D47-839D-FA252814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03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6D32C-8EE7-C549-97C1-1A2F4426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6B71C5-45CE-354C-9212-FF58DDA6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33EAB1-1C3B-F44D-AA06-5AD96EF80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2AAA7F-6E9B-1246-930F-68769DB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B6F60E-5F54-894D-B0E1-665252A7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3EA629-C6DD-194F-B73D-C683D0C8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06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A5D2-CBD6-4E41-A426-4CBAE9A7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6B8627-DEB0-5F4B-9B69-32BBA0E10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876940-7DF3-3146-88FB-294B77F51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979C0F-6F67-5E46-BCD3-62B427A1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FBC6E3-7FDC-C047-A4D6-72E48E8D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573E1-0877-C640-8DF1-6D297EED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4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0078D5-C146-0643-B9D7-7050B3D3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DE320-046D-E34E-B98E-7D2BA75B8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36AAE-74AB-9D4E-88EE-0940F934C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C46194-FB6B-714D-B0FE-ACD1052D2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4E324-1083-CD42-B6CE-9F61FD37B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D1D8DB-F8B4-1941-9BA7-4A61092C6BE0}"/>
              </a:ext>
            </a:extLst>
          </p:cNvPr>
          <p:cNvSpPr txBox="1"/>
          <p:nvPr/>
        </p:nvSpPr>
        <p:spPr>
          <a:xfrm>
            <a:off x="2862470" y="6891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6D102E-91A1-AD40-9EBF-1A68A30EC2DC}"/>
              </a:ext>
            </a:extLst>
          </p:cNvPr>
          <p:cNvSpPr txBox="1"/>
          <p:nvPr/>
        </p:nvSpPr>
        <p:spPr>
          <a:xfrm>
            <a:off x="421812" y="379517"/>
            <a:ext cx="2353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u="sng" dirty="0"/>
              <a:t>Der dumme Juro?!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036A92-BB55-E844-AD33-84F56822F93D}"/>
              </a:ext>
            </a:extLst>
          </p:cNvPr>
          <p:cNvSpPr txBox="1"/>
          <p:nvPr/>
        </p:nvSpPr>
        <p:spPr>
          <a:xfrm>
            <a:off x="293511" y="1670755"/>
            <a:ext cx="66717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/>
              <a:t>Alle halten Juro für besonders dumm, aber eines Tages erkennt </a:t>
            </a:r>
            <a:r>
              <a:rPr lang="de-DE" sz="2200" dirty="0" err="1"/>
              <a:t>Krabat</a:t>
            </a:r>
            <a:r>
              <a:rPr lang="de-DE" sz="2200" dirty="0"/>
              <a:t>: </a:t>
            </a:r>
          </a:p>
          <a:p>
            <a:pPr algn="ctr"/>
            <a:r>
              <a:rPr lang="de-DE" sz="2200" dirty="0"/>
              <a:t>„Nicht dumm“, sagte </a:t>
            </a:r>
            <a:r>
              <a:rPr lang="de-DE" sz="2200" dirty="0" err="1"/>
              <a:t>Krabat</a:t>
            </a:r>
            <a:r>
              <a:rPr lang="de-DE" sz="2200" dirty="0"/>
              <a:t>, „nicht dumm…“. </a:t>
            </a:r>
          </a:p>
          <a:p>
            <a:pPr algn="ctr"/>
            <a:r>
              <a:rPr lang="de-DE" sz="2200" dirty="0"/>
              <a:t>„…und plötzlich durchzuckte ihn ein Gedanke. Betroffen blickte er Juro an.“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96ECDA-8EE5-134D-897E-843052EC7A20}"/>
              </a:ext>
            </a:extLst>
          </p:cNvPr>
          <p:cNvSpPr txBox="1"/>
          <p:nvPr/>
        </p:nvSpPr>
        <p:spPr>
          <a:xfrm>
            <a:off x="1477447" y="5794774"/>
            <a:ext cx="4092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Was haltet ihr von der Figur Juro? </a:t>
            </a:r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045E033A-C7DE-9F49-932B-909407EA9417}"/>
              </a:ext>
            </a:extLst>
          </p:cNvPr>
          <p:cNvSpPr/>
          <p:nvPr/>
        </p:nvSpPr>
        <p:spPr>
          <a:xfrm>
            <a:off x="633380" y="5874157"/>
            <a:ext cx="680150" cy="351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F424D8A-3B5D-9E47-BBE6-BFB4A9D56F07}"/>
              </a:ext>
            </a:extLst>
          </p:cNvPr>
          <p:cNvSpPr txBox="1"/>
          <p:nvPr/>
        </p:nvSpPr>
        <p:spPr>
          <a:xfrm>
            <a:off x="1313530" y="4243388"/>
            <a:ext cx="425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/>
              <a:t>(1) Besprechung des Arbeitsblattes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451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D1D8DB-F8B4-1941-9BA7-4A61092C6BE0}"/>
              </a:ext>
            </a:extLst>
          </p:cNvPr>
          <p:cNvSpPr txBox="1"/>
          <p:nvPr/>
        </p:nvSpPr>
        <p:spPr>
          <a:xfrm>
            <a:off x="2862470" y="6891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EE02163-5021-9948-A5A7-0D28301C6BB7}"/>
              </a:ext>
            </a:extLst>
          </p:cNvPr>
          <p:cNvSpPr txBox="1"/>
          <p:nvPr/>
        </p:nvSpPr>
        <p:spPr>
          <a:xfrm>
            <a:off x="466607" y="286922"/>
            <a:ext cx="3018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u="sng" dirty="0" err="1"/>
              <a:t>Krabat</a:t>
            </a:r>
            <a:r>
              <a:rPr lang="de-DE" sz="2200" b="1" u="sng" dirty="0"/>
              <a:t> und die </a:t>
            </a:r>
            <a:r>
              <a:rPr lang="de-DE" sz="2200" b="1" u="sng" dirty="0" err="1"/>
              <a:t>Kantorka</a:t>
            </a:r>
            <a:endParaRPr lang="de-DE" sz="2200" b="1" u="sng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62E4A2-3DFB-0043-A234-8A59222CB834}"/>
              </a:ext>
            </a:extLst>
          </p:cNvPr>
          <p:cNvSpPr txBox="1"/>
          <p:nvPr/>
        </p:nvSpPr>
        <p:spPr>
          <a:xfrm>
            <a:off x="258868" y="1175184"/>
            <a:ext cx="5937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Kabat</a:t>
            </a:r>
            <a:r>
              <a:rPr lang="de-DE" sz="2000" dirty="0"/>
              <a:t> sagt: </a:t>
            </a:r>
          </a:p>
          <a:p>
            <a:pPr algn="ctr"/>
            <a:r>
              <a:rPr lang="de-DE" sz="2000" dirty="0"/>
              <a:t>„Ich mache mir nichts aus Mädchen und kann mir nicht vorstellen, wie sich das ändern sollte.“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291B15-7F03-8441-8102-F293AD406127}"/>
              </a:ext>
            </a:extLst>
          </p:cNvPr>
          <p:cNvSpPr txBox="1"/>
          <p:nvPr/>
        </p:nvSpPr>
        <p:spPr>
          <a:xfrm>
            <a:off x="1761445" y="2609754"/>
            <a:ext cx="3935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Wann ändert sich seine Einstellung?</a:t>
            </a:r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23F8B58A-923A-B744-9670-8F06103C031F}"/>
              </a:ext>
            </a:extLst>
          </p:cNvPr>
          <p:cNvSpPr/>
          <p:nvPr/>
        </p:nvSpPr>
        <p:spPr>
          <a:xfrm>
            <a:off x="873446" y="2705257"/>
            <a:ext cx="680150" cy="209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Krabat • Deutscher Filmpreis">
            <a:extLst>
              <a:ext uri="{FF2B5EF4-FFF2-40B4-BE49-F238E27FC236}">
                <a16:creationId xmlns:a16="http://schemas.microsoft.com/office/drawing/2014/main" id="{F1AEAC33-CFB9-6C4C-A573-2AFF3D19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4" y="3319548"/>
            <a:ext cx="5089878" cy="31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D1D8DB-F8B4-1941-9BA7-4A61092C6BE0}"/>
              </a:ext>
            </a:extLst>
          </p:cNvPr>
          <p:cNvSpPr txBox="1"/>
          <p:nvPr/>
        </p:nvSpPr>
        <p:spPr>
          <a:xfrm>
            <a:off x="2862470" y="6891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A01C64-48F8-0E4F-A45C-16B8BBAEDA1B}"/>
              </a:ext>
            </a:extLst>
          </p:cNvPr>
          <p:cNvSpPr txBox="1"/>
          <p:nvPr/>
        </p:nvSpPr>
        <p:spPr>
          <a:xfrm>
            <a:off x="466607" y="286922"/>
            <a:ext cx="3018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u="sng" dirty="0" err="1"/>
              <a:t>Krabat</a:t>
            </a:r>
            <a:r>
              <a:rPr lang="de-DE" sz="2200" b="1" u="sng" dirty="0"/>
              <a:t> und die </a:t>
            </a:r>
            <a:r>
              <a:rPr lang="de-DE" sz="2200" b="1" u="sng" dirty="0" err="1"/>
              <a:t>Kantorka</a:t>
            </a:r>
            <a:endParaRPr lang="de-DE" sz="2200" b="1" u="sng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0591AD-2095-BA43-AE86-61E959C835AE}"/>
              </a:ext>
            </a:extLst>
          </p:cNvPr>
          <p:cNvSpPr txBox="1"/>
          <p:nvPr/>
        </p:nvSpPr>
        <p:spPr>
          <a:xfrm>
            <a:off x="369392" y="4661640"/>
            <a:ext cx="5671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(2) Was erfährst du im Kapitel „</a:t>
            </a:r>
            <a:r>
              <a:rPr lang="de-DE" u="sng" dirty="0"/>
              <a:t>Im Schein der Osterkerze</a:t>
            </a:r>
            <a:r>
              <a:rPr lang="de-DE" dirty="0"/>
              <a:t>“ über das Aussehen und das Verhalten der </a:t>
            </a:r>
            <a:r>
              <a:rPr lang="de-DE" dirty="0" err="1"/>
              <a:t>Kantorka</a:t>
            </a:r>
            <a:r>
              <a:rPr lang="de-DE" dirty="0"/>
              <a:t>? Notiere Stichwörter mit Zeilenangaben.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F7C9AB-FC29-8A4C-849F-2B4A4CB4768C}"/>
              </a:ext>
            </a:extLst>
          </p:cNvPr>
          <p:cNvSpPr txBox="1"/>
          <p:nvPr/>
        </p:nvSpPr>
        <p:spPr>
          <a:xfrm>
            <a:off x="429072" y="1180534"/>
            <a:ext cx="133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Aufgaben: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13F83-B33F-B640-B72D-0EDC5EE49BAA}"/>
              </a:ext>
            </a:extLst>
          </p:cNvPr>
          <p:cNvSpPr txBox="1"/>
          <p:nvPr/>
        </p:nvSpPr>
        <p:spPr>
          <a:xfrm>
            <a:off x="369392" y="1906638"/>
            <a:ext cx="623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de-DE" dirty="0"/>
              <a:t>Untersucht folgende Kapitel: </a:t>
            </a:r>
          </a:p>
          <a:p>
            <a:r>
              <a:rPr lang="de-DE" u="sng" dirty="0"/>
              <a:t>„Das Mal der Geheimen Bruderschaft“ </a:t>
            </a:r>
            <a:r>
              <a:rPr lang="de-DE" dirty="0"/>
              <a:t>und </a:t>
            </a:r>
            <a:r>
              <a:rPr lang="de-DE" u="sng" dirty="0"/>
              <a:t>„Im Schein der Osterkerze.“</a:t>
            </a:r>
          </a:p>
          <a:p>
            <a:endParaRPr lang="de-DE" u="sng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79A422E-3AA4-9D4A-8131-B4F9990237CA}"/>
              </a:ext>
            </a:extLst>
          </p:cNvPr>
          <p:cNvSpPr txBox="1"/>
          <p:nvPr/>
        </p:nvSpPr>
        <p:spPr>
          <a:xfrm>
            <a:off x="973455" y="2818468"/>
            <a:ext cx="4099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Beachtet dabei folgende Fragen: </a:t>
            </a:r>
          </a:p>
          <a:p>
            <a:pPr marL="285750" indent="-285750">
              <a:buFontTx/>
              <a:buChar char="-"/>
            </a:pPr>
            <a:r>
              <a:rPr lang="de-DE" dirty="0"/>
              <a:t>Wie nimmt </a:t>
            </a:r>
            <a:r>
              <a:rPr lang="de-DE" dirty="0" err="1"/>
              <a:t>Krabat</a:t>
            </a:r>
            <a:r>
              <a:rPr lang="de-DE" dirty="0"/>
              <a:t> die </a:t>
            </a:r>
            <a:r>
              <a:rPr lang="de-DE" dirty="0" err="1"/>
              <a:t>Kantorka</a:t>
            </a:r>
            <a:r>
              <a:rPr lang="de-DE" dirty="0"/>
              <a:t> wahr? </a:t>
            </a:r>
          </a:p>
          <a:p>
            <a:pPr marL="285750" indent="-285750">
              <a:buFontTx/>
              <a:buChar char="-"/>
            </a:pPr>
            <a:r>
              <a:rPr lang="de-DE" dirty="0"/>
              <a:t>Was denkt </a:t>
            </a:r>
            <a:r>
              <a:rPr lang="de-DE" dirty="0" err="1"/>
              <a:t>Krabat</a:t>
            </a:r>
            <a:r>
              <a:rPr lang="de-DE" dirty="0"/>
              <a:t>? </a:t>
            </a:r>
          </a:p>
          <a:p>
            <a:pPr marL="285750" indent="-285750">
              <a:buFontTx/>
              <a:buChar char="-"/>
            </a:pPr>
            <a:r>
              <a:rPr lang="de-DE" dirty="0"/>
              <a:t>Was fühlt </a:t>
            </a:r>
            <a:r>
              <a:rPr lang="de-DE" dirty="0" err="1"/>
              <a:t>Krabat</a:t>
            </a:r>
            <a:r>
              <a:rPr lang="de-DE" dirty="0"/>
              <a:t>? </a:t>
            </a:r>
          </a:p>
          <a:p>
            <a:pPr marL="285750" indent="-285750">
              <a:buFontTx/>
              <a:buChar char="-"/>
            </a:pPr>
            <a:r>
              <a:rPr lang="de-DE" dirty="0"/>
              <a:t>Wie verhält sich </a:t>
            </a:r>
            <a:r>
              <a:rPr lang="de-DE" dirty="0" err="1"/>
              <a:t>Krabat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93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D1D8DB-F8B4-1941-9BA7-4A61092C6BE0}"/>
              </a:ext>
            </a:extLst>
          </p:cNvPr>
          <p:cNvSpPr txBox="1"/>
          <p:nvPr/>
        </p:nvSpPr>
        <p:spPr>
          <a:xfrm>
            <a:off x="2862470" y="6891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11D0CC-DF01-7B43-9B20-03CEB8D6D38F}"/>
              </a:ext>
            </a:extLst>
          </p:cNvPr>
          <p:cNvSpPr txBox="1"/>
          <p:nvPr/>
        </p:nvSpPr>
        <p:spPr>
          <a:xfrm>
            <a:off x="466607" y="286922"/>
            <a:ext cx="4785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u="sng" dirty="0" err="1"/>
              <a:t>Krabat</a:t>
            </a:r>
            <a:r>
              <a:rPr lang="de-DE" sz="2200" b="1" u="sng" dirty="0"/>
              <a:t> und die </a:t>
            </a:r>
            <a:r>
              <a:rPr lang="de-DE" sz="2200" b="1" u="sng" dirty="0" err="1"/>
              <a:t>Kantorka</a:t>
            </a:r>
            <a:r>
              <a:rPr lang="de-DE" sz="2200" b="1" u="sng" dirty="0"/>
              <a:t> – Der </a:t>
            </a:r>
            <a:r>
              <a:rPr lang="de-DE" sz="2200" b="1" u="sng" dirty="0" err="1"/>
              <a:t>Haarring</a:t>
            </a:r>
            <a:endParaRPr lang="de-DE" sz="2200" b="1" u="sng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6C46B4-60DE-BD41-842A-D082219B853C}"/>
              </a:ext>
            </a:extLst>
          </p:cNvPr>
          <p:cNvSpPr txBox="1"/>
          <p:nvPr/>
        </p:nvSpPr>
        <p:spPr>
          <a:xfrm>
            <a:off x="341699" y="1409755"/>
            <a:ext cx="5034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Die </a:t>
            </a:r>
            <a:r>
              <a:rPr lang="de-DE" sz="2000" dirty="0" err="1"/>
              <a:t>Kantorka</a:t>
            </a:r>
            <a:r>
              <a:rPr lang="de-DE" sz="2000" dirty="0"/>
              <a:t> schenkt </a:t>
            </a:r>
            <a:r>
              <a:rPr lang="de-DE" sz="2000" dirty="0" err="1"/>
              <a:t>Krabat</a:t>
            </a:r>
            <a:r>
              <a:rPr lang="de-DE" sz="2000" dirty="0"/>
              <a:t> einen Ring aus ihrem Haar. Lies den folgenden Textausschnitt und erkläre den Zauber der </a:t>
            </a:r>
            <a:r>
              <a:rPr lang="de-DE" sz="2000" dirty="0" err="1"/>
              <a:t>Kantorka</a:t>
            </a:r>
            <a:r>
              <a:rPr lang="de-DE" sz="2000" dirty="0"/>
              <a:t>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2C3148-F4A4-E747-92F7-659686D1F431}"/>
              </a:ext>
            </a:extLst>
          </p:cNvPr>
          <p:cNvSpPr txBox="1"/>
          <p:nvPr/>
        </p:nvSpPr>
        <p:spPr>
          <a:xfrm>
            <a:off x="184517" y="3504412"/>
            <a:ext cx="7089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/>
              <a:t>Otfried Preußler: </a:t>
            </a:r>
            <a:r>
              <a:rPr lang="de-DE" sz="2000" u="sng" dirty="0" err="1"/>
              <a:t>Krabat</a:t>
            </a:r>
            <a:r>
              <a:rPr lang="de-DE" sz="2000" u="sng" dirty="0"/>
              <a:t> (Ausschnitt)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„Sie erprobten den Ring und es zeigte sich bald, dass es keinen Zweifel gab: Wenn </a:t>
            </a:r>
            <a:r>
              <a:rPr lang="de-DE" sz="2000" dirty="0" err="1"/>
              <a:t>Krabat</a:t>
            </a:r>
            <a:r>
              <a:rPr lang="de-DE" sz="2000" dirty="0"/>
              <a:t> ihn an den Finger steckte, wurde er spielend mit Juro fertig - und wenn er ihn abzog, war alles wie sonst. […] „Aber wie geht das zu?“, fragte </a:t>
            </a:r>
            <a:r>
              <a:rPr lang="de-DE" sz="2000" dirty="0" err="1"/>
              <a:t>Krabat</a:t>
            </a:r>
            <a:r>
              <a:rPr lang="de-DE" sz="2000" dirty="0"/>
              <a:t>. „Glaubst du denn, dass das Mädchen zaubern kann?“</a:t>
            </a:r>
          </a:p>
        </p:txBody>
      </p:sp>
    </p:spTree>
    <p:extLst>
      <p:ext uri="{BB962C8B-B14F-4D97-AF65-F5344CB8AC3E}">
        <p14:creationId xmlns:p14="http://schemas.microsoft.com/office/powerpoint/2010/main" val="330371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D1D8DB-F8B4-1941-9BA7-4A61092C6BE0}"/>
              </a:ext>
            </a:extLst>
          </p:cNvPr>
          <p:cNvSpPr txBox="1"/>
          <p:nvPr/>
        </p:nvSpPr>
        <p:spPr>
          <a:xfrm>
            <a:off x="2862470" y="6891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ACFD56-F609-7140-8B52-47BE979E22D3}"/>
              </a:ext>
            </a:extLst>
          </p:cNvPr>
          <p:cNvSpPr txBox="1"/>
          <p:nvPr/>
        </p:nvSpPr>
        <p:spPr>
          <a:xfrm>
            <a:off x="903111" y="187395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/>
              <a:t>Krabat</a:t>
            </a:r>
            <a:endParaRPr lang="de-DE" sz="22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2A66791-25D9-0041-87D1-3D1437F134F1}"/>
              </a:ext>
            </a:extLst>
          </p:cNvPr>
          <p:cNvCxnSpPr>
            <a:cxnSpLocks/>
          </p:cNvCxnSpPr>
          <p:nvPr/>
        </p:nvCxnSpPr>
        <p:spPr>
          <a:xfrm>
            <a:off x="1943044" y="2131206"/>
            <a:ext cx="15804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81E9E10D-55A1-1E4A-B49D-E8A67E53BA64}"/>
              </a:ext>
            </a:extLst>
          </p:cNvPr>
          <p:cNvSpPr txBox="1"/>
          <p:nvPr/>
        </p:nvSpPr>
        <p:spPr>
          <a:xfrm>
            <a:off x="3614175" y="1895443"/>
            <a:ext cx="694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liebt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B18A7B-5AF7-714A-95EA-349392EB1547}"/>
              </a:ext>
            </a:extLst>
          </p:cNvPr>
          <p:cNvCxnSpPr>
            <a:cxnSpLocks/>
          </p:cNvCxnSpPr>
          <p:nvPr/>
        </p:nvCxnSpPr>
        <p:spPr>
          <a:xfrm flipH="1">
            <a:off x="4350709" y="2131206"/>
            <a:ext cx="1670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00FA654-CFA1-BF41-854E-506F49999ECF}"/>
              </a:ext>
            </a:extLst>
          </p:cNvPr>
          <p:cNvSpPr txBox="1"/>
          <p:nvPr/>
        </p:nvSpPr>
        <p:spPr>
          <a:xfrm>
            <a:off x="6122453" y="1892490"/>
            <a:ext cx="1202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/>
              <a:t>Kantorka</a:t>
            </a:r>
            <a:endParaRPr lang="de-DE" sz="2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67EC40-9DAE-3F46-A403-334BAC4B7CA4}"/>
              </a:ext>
            </a:extLst>
          </p:cNvPr>
          <p:cNvSpPr txBox="1"/>
          <p:nvPr/>
        </p:nvSpPr>
        <p:spPr>
          <a:xfrm>
            <a:off x="294811" y="2701471"/>
            <a:ext cx="253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Überlässt ihr die Entscheidung zur Probe, hat ausschließlich Angst um </a:t>
            </a:r>
            <a:r>
              <a:rPr lang="de-DE" sz="2000" dirty="0" err="1"/>
              <a:t>Kantorka</a:t>
            </a:r>
            <a:r>
              <a:rPr lang="de-DE" sz="2000" dirty="0"/>
              <a:t>, denkt nicht an sich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C9F6E9-50DA-FC44-8842-F08AEA279A71}"/>
              </a:ext>
            </a:extLst>
          </p:cNvPr>
          <p:cNvSpPr txBox="1"/>
          <p:nvPr/>
        </p:nvSpPr>
        <p:spPr>
          <a:xfrm>
            <a:off x="5184883" y="2701471"/>
            <a:ext cx="2672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Will </a:t>
            </a:r>
            <a:r>
              <a:rPr lang="de-DE" sz="2000" dirty="0" err="1"/>
              <a:t>Krabat</a:t>
            </a:r>
            <a:r>
              <a:rPr lang="de-DE" sz="2000" dirty="0"/>
              <a:t> um jeden Preis befreien, setzt ihr eigenes Leben auf Spiel, spürt seine Angst um sich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139AFD8-5347-A94F-B0CE-5338CB2A143C}"/>
              </a:ext>
            </a:extLst>
          </p:cNvPr>
          <p:cNvCxnSpPr>
            <a:cxnSpLocks/>
          </p:cNvCxnSpPr>
          <p:nvPr/>
        </p:nvCxnSpPr>
        <p:spPr>
          <a:xfrm>
            <a:off x="2256979" y="4673238"/>
            <a:ext cx="992658" cy="480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C82BF-0821-B849-8ED8-D4BBEF61F1F9}"/>
              </a:ext>
            </a:extLst>
          </p:cNvPr>
          <p:cNvCxnSpPr>
            <a:cxnSpLocks/>
          </p:cNvCxnSpPr>
          <p:nvPr/>
        </p:nvCxnSpPr>
        <p:spPr>
          <a:xfrm flipH="1">
            <a:off x="4913615" y="4640463"/>
            <a:ext cx="886055" cy="508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99121E5B-CDC5-A24B-8FA3-87398899E569}"/>
              </a:ext>
            </a:extLst>
          </p:cNvPr>
          <p:cNvSpPr txBox="1"/>
          <p:nvPr/>
        </p:nvSpPr>
        <p:spPr>
          <a:xfrm>
            <a:off x="2866131" y="5127666"/>
            <a:ext cx="2400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uneigennützige Liebe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26FED64-C1CA-2448-A995-1C0AFBE78232}"/>
              </a:ext>
            </a:extLst>
          </p:cNvPr>
          <p:cNvCxnSpPr>
            <a:cxnSpLocks/>
          </p:cNvCxnSpPr>
          <p:nvPr/>
        </p:nvCxnSpPr>
        <p:spPr>
          <a:xfrm>
            <a:off x="4028318" y="5527776"/>
            <a:ext cx="0" cy="489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48AECE4B-0732-0F48-B0DB-F4BFF5B0F837}"/>
              </a:ext>
            </a:extLst>
          </p:cNvPr>
          <p:cNvSpPr txBox="1"/>
          <p:nvPr/>
        </p:nvSpPr>
        <p:spPr>
          <a:xfrm>
            <a:off x="1560903" y="6050154"/>
            <a:ext cx="518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Befreiung </a:t>
            </a:r>
            <a:r>
              <a:rPr lang="de-DE" sz="2000" b="1" dirty="0" err="1"/>
              <a:t>Krabats</a:t>
            </a:r>
            <a:r>
              <a:rPr lang="de-DE" sz="2000" b="1" dirty="0"/>
              <a:t> und zum Sieg über das Böse!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3357AF1-59CC-2F46-9830-4E53D81981A0}"/>
              </a:ext>
            </a:extLst>
          </p:cNvPr>
          <p:cNvSpPr txBox="1"/>
          <p:nvPr/>
        </p:nvSpPr>
        <p:spPr>
          <a:xfrm>
            <a:off x="294811" y="201580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1706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7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3273994-8B04-B04E-ABED-AF6CD5A116EB}"/>
              </a:ext>
            </a:extLst>
          </p:cNvPr>
          <p:cNvSpPr txBox="1"/>
          <p:nvPr/>
        </p:nvSpPr>
        <p:spPr>
          <a:xfrm>
            <a:off x="478840" y="174814"/>
            <a:ext cx="8233601" cy="696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DOS am letzten Schultag: 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Krabat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abschließen 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Einführung Teams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Offene Fragen klären (Klassenarbeit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Wichteln müssen wir leider verschieben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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Weihnachtsmusik hören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Quatschen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längere Pause einlegen und etwas leckeres draußen mit Abstand essen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Spiele spielen 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66FFE74D-91FC-764B-BCC3-22BB8DFE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92" y="872196"/>
            <a:ext cx="1070512" cy="8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tenschutz nicht inbegriffen - Teams">
            <a:extLst>
              <a:ext uri="{FF2B5EF4-FFF2-40B4-BE49-F238E27FC236}">
                <a16:creationId xmlns:a16="http://schemas.microsoft.com/office/drawing/2014/main" id="{DF4CBE57-E5BD-D94F-B1AF-7A5CE16C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18" y="1966474"/>
            <a:ext cx="1070512" cy="8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nden Sie uns Ihre Fragen zur ALS - Charité">
            <a:extLst>
              <a:ext uri="{FF2B5EF4-FFF2-40B4-BE49-F238E27FC236}">
                <a16:creationId xmlns:a16="http://schemas.microsoft.com/office/drawing/2014/main" id="{6C02430C-A799-6A42-A66C-B97D81FD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70" y="2738399"/>
            <a:ext cx="904630" cy="9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ichteln: Die schönsten Ideen | BRIGITTE.de">
            <a:extLst>
              <a:ext uri="{FF2B5EF4-FFF2-40B4-BE49-F238E27FC236}">
                <a16:creationId xmlns:a16="http://schemas.microsoft.com/office/drawing/2014/main" id="{99D841CE-2AB9-4E4C-93A7-22356A7B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41" y="4089928"/>
            <a:ext cx="3203770" cy="25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3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7EBCDAC-DA3A-6B40-8978-752139B62799}"/>
              </a:ext>
            </a:extLst>
          </p:cNvPr>
          <p:cNvSpPr txBox="1"/>
          <p:nvPr/>
        </p:nvSpPr>
        <p:spPr>
          <a:xfrm>
            <a:off x="389107" y="1828557"/>
            <a:ext cx="4420832" cy="431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Ich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wünsche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euch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erholsame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Ferien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schöne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Weihnachtstage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und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einen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guten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Rutsch ins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Jahr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 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Bleibt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alle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gesund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pic>
        <p:nvPicPr>
          <p:cNvPr id="8196" name="Picture 4" descr="KiffenStattBöllern - Guten Rutsch/ Rausch! - Weedo">
            <a:extLst>
              <a:ext uri="{FF2B5EF4-FFF2-40B4-BE49-F238E27FC236}">
                <a16:creationId xmlns:a16="http://schemas.microsoft.com/office/drawing/2014/main" id="{63AE3ADD-29BA-7D47-9732-D8B2F37B7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 r="2" b="10373"/>
          <a:stretch/>
        </p:blipFill>
        <p:spPr bwMode="auto">
          <a:xfrm>
            <a:off x="5453178" y="-2"/>
            <a:ext cx="6739097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eihnachten in Frankreich">
            <a:extLst>
              <a:ext uri="{FF2B5EF4-FFF2-40B4-BE49-F238E27FC236}">
                <a16:creationId xmlns:a16="http://schemas.microsoft.com/office/drawing/2014/main" id="{B2DA90AB-A9E9-DA4E-AF01-551D0ABB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11300" b="1"/>
          <a:stretch/>
        </p:blipFill>
        <p:spPr bwMode="auto">
          <a:xfrm>
            <a:off x="5452903" y="3447288"/>
            <a:ext cx="6739097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4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k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Macintosh PowerPoint</Application>
  <PresentationFormat>Breitbild</PresentationFormat>
  <Paragraphs>49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Times New Roman</vt:lpstr>
      <vt:lpstr>Office</vt:lpstr>
      <vt:lpstr>Paket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Amrhein</dc:creator>
  <cp:lastModifiedBy>Viktoria Amrhein</cp:lastModifiedBy>
  <cp:revision>27</cp:revision>
  <dcterms:created xsi:type="dcterms:W3CDTF">2020-12-08T14:41:09Z</dcterms:created>
  <dcterms:modified xsi:type="dcterms:W3CDTF">2020-12-16T18:51:36Z</dcterms:modified>
</cp:coreProperties>
</file>