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3" r:id="rId2"/>
    <p:sldId id="261" r:id="rId3"/>
    <p:sldId id="262" r:id="rId4"/>
    <p:sldId id="264"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38"/>
    <p:restoredTop sz="94624"/>
  </p:normalViewPr>
  <p:slideViewPr>
    <p:cSldViewPr snapToGrid="0" snapToObjects="1">
      <p:cViewPr varScale="1">
        <p:scale>
          <a:sx n="106" d="100"/>
          <a:sy n="106" d="100"/>
        </p:scale>
        <p:origin x="10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FC3329-118D-BF40-A2AF-856B979543DE}" type="datetimeFigureOut">
              <a:rPr lang="de-DE" smtClean="0"/>
              <a:t>07.12.20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D11304-9BF7-A944-BCDC-D9593B18ABE1}" type="slidenum">
              <a:rPr lang="de-DE" smtClean="0"/>
              <a:t>‹Nr.›</a:t>
            </a:fld>
            <a:endParaRPr lang="de-DE"/>
          </a:p>
        </p:txBody>
      </p:sp>
    </p:spTree>
    <p:extLst>
      <p:ext uri="{BB962C8B-B14F-4D97-AF65-F5344CB8AC3E}">
        <p14:creationId xmlns:p14="http://schemas.microsoft.com/office/powerpoint/2010/main" val="122855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E4110-0295-2741-854A-B24E42F167C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B0FB535-D132-9240-89B1-087FD4706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67F565E-2D9D-CB4C-8A44-02C2E5120D3B}"/>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6E7EB105-E7F7-A647-B979-9729BA1340E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80FF7BA-5A7C-2A40-B4C4-22F2E4CE6B47}"/>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148422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46AA7E-ED6A-4B42-A56B-78C8F9BFFE9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CB84DA4-5570-C14D-A1FA-EE37143CCA5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0CAC170-BDFA-2D4B-8004-4BC64C298153}"/>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B057261B-3C9C-B74C-A2DD-AED7D2E4D91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69D5EA9-F753-9F43-A8CF-1F3B663DE8F8}"/>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85145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833F0E-D75A-B94F-8CD6-62BFB2DBD7B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B59FF6D-A833-FA44-9A76-6571CDDC46E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6DAF6E-1170-A345-8FA7-A0C590EBC296}"/>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F8252A1F-5333-114F-8DA3-3DA2CE95896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F0D7962-B874-194C-819A-734B40B5D60C}"/>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27444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C747B-9CC8-6B43-922E-CEC49C205F3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77A8BF-1E3F-B341-8CEA-A2FEAD72133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A0AAF9-1086-A347-BA72-3E4BBC59581C}"/>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0ABEE448-ACAB-F649-939C-E62AF90BF8F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11177D-92C9-954C-B84B-8712B84C3F5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41622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AE2A9-35EE-F349-8A27-FC4CB3C185D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095F04B-F0EC-264B-A134-5E9744314B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5AD755D-85B7-8942-B468-E02379ACD680}"/>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4F9BD178-B886-3E4E-AE1F-AE2201DC47B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7C527-F8E4-D641-8878-7BF566E7BD4A}"/>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5239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43DCE-95D8-0046-989A-7377B88394F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C8E8E91-2857-7B41-B3C7-992B15E6E39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C27A741-8F0B-9840-A985-2295B818D30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85DCA6-31B2-014E-A06C-5ABE03D98B73}"/>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6" name="Fußzeilenplatzhalter 5">
            <a:extLst>
              <a:ext uri="{FF2B5EF4-FFF2-40B4-BE49-F238E27FC236}">
                <a16:creationId xmlns:a16="http://schemas.microsoft.com/office/drawing/2014/main" id="{FA766FFA-62EC-C340-B14A-5B3BAF41A62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22647A2-676F-BF46-80FE-B8DE566EF194}"/>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69940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F04F4C-1153-3C44-9CAC-922FC5B87CD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D53707D-A008-A843-B6E0-CAE3B40DC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6BC84DF-8FFD-8846-AFAA-2B91AB820CF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346F0E9-FF13-6247-BD57-19FF8BF06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7733422-4317-A34E-ABC8-F2CA806316E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6E2CE55-0328-6943-9AFC-319C13AD9010}"/>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8" name="Fußzeilenplatzhalter 7">
            <a:extLst>
              <a:ext uri="{FF2B5EF4-FFF2-40B4-BE49-F238E27FC236}">
                <a16:creationId xmlns:a16="http://schemas.microsoft.com/office/drawing/2014/main" id="{C631C279-EFFB-A841-91A6-F934BED0B4D0}"/>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919F210-3EDD-544A-8DC4-FDB12CD112DE}"/>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354185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97AC5-1533-F846-BE4E-5A13C32A940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148C503-788C-1E43-B40E-D4DE9E027A32}"/>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4" name="Fußzeilenplatzhalter 3">
            <a:extLst>
              <a:ext uri="{FF2B5EF4-FFF2-40B4-BE49-F238E27FC236}">
                <a16:creationId xmlns:a16="http://schemas.microsoft.com/office/drawing/2014/main" id="{02E69C0D-3641-E44A-B078-49D46163F89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3615709-B971-3042-931A-5482E3C17772}"/>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10363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02F561D-A2BF-8D49-8B88-CEAB3ECB5BEB}"/>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3" name="Fußzeilenplatzhalter 2">
            <a:extLst>
              <a:ext uri="{FF2B5EF4-FFF2-40B4-BE49-F238E27FC236}">
                <a16:creationId xmlns:a16="http://schemas.microsoft.com/office/drawing/2014/main" id="{295094BB-1096-F94F-96C4-932E40A542A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35101F5-49B3-114C-80D6-7A74DBF57D81}"/>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53521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F4817F-9118-0941-BC30-543102ED496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AF801D6-499D-2C40-AFDD-88D262E18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4BB346D-9F37-0E49-BE75-4EA68C492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30D9C5A-FD21-7549-80CC-ECA41F345092}"/>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6" name="Fußzeilenplatzhalter 5">
            <a:extLst>
              <a:ext uri="{FF2B5EF4-FFF2-40B4-BE49-F238E27FC236}">
                <a16:creationId xmlns:a16="http://schemas.microsoft.com/office/drawing/2014/main" id="{6990A314-ECC2-134F-A77C-F0251EA22C8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A3CEF1-2607-7149-92F1-174663569A65}"/>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62750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9ADFF-37B5-C046-B4D8-B75B8CDB674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52D328A-1D37-FA49-BC02-62A0014F4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70D65638-0FB5-1B4E-A517-B6B8CF979E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A6EB0C-8D44-0240-91B8-3E6393EF3D91}"/>
              </a:ext>
            </a:extLst>
          </p:cNvPr>
          <p:cNvSpPr>
            <a:spLocks noGrp="1"/>
          </p:cNvSpPr>
          <p:nvPr>
            <p:ph type="dt" sz="half" idx="10"/>
          </p:nvPr>
        </p:nvSpPr>
        <p:spPr/>
        <p:txBody>
          <a:bodyPr/>
          <a:lstStyle/>
          <a:p>
            <a:fld id="{9332B21F-E1A5-8944-AF4E-EB7F4DDF0115}" type="datetimeFigureOut">
              <a:rPr lang="de-DE" smtClean="0"/>
              <a:t>07.12.20</a:t>
            </a:fld>
            <a:endParaRPr lang="de-DE"/>
          </a:p>
        </p:txBody>
      </p:sp>
      <p:sp>
        <p:nvSpPr>
          <p:cNvPr id="6" name="Fußzeilenplatzhalter 5">
            <a:extLst>
              <a:ext uri="{FF2B5EF4-FFF2-40B4-BE49-F238E27FC236}">
                <a16:creationId xmlns:a16="http://schemas.microsoft.com/office/drawing/2014/main" id="{6C5EF5F9-2E73-8048-8103-E32144DAD19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C8F442C-C0D0-6C41-BE09-72F4D009AD2D}"/>
              </a:ext>
            </a:extLst>
          </p:cNvPr>
          <p:cNvSpPr>
            <a:spLocks noGrp="1"/>
          </p:cNvSpPr>
          <p:nvPr>
            <p:ph type="sldNum" sz="quarter" idx="12"/>
          </p:nvPr>
        </p:nvSpPr>
        <p:spPr/>
        <p:txBody>
          <a:bodyPr/>
          <a:lstStyle/>
          <a:p>
            <a:fld id="{2BF2378E-7CB7-4C4A-8D00-612F65D97F74}" type="slidenum">
              <a:rPr lang="de-DE" smtClean="0"/>
              <a:t>‹Nr.›</a:t>
            </a:fld>
            <a:endParaRPr lang="de-DE"/>
          </a:p>
        </p:txBody>
      </p:sp>
    </p:spTree>
    <p:extLst>
      <p:ext uri="{BB962C8B-B14F-4D97-AF65-F5344CB8AC3E}">
        <p14:creationId xmlns:p14="http://schemas.microsoft.com/office/powerpoint/2010/main" val="268441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4B8495-76E8-A349-BF35-57DDF08053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1BB08FA-3DC4-1D4C-BD13-F993F089ED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F50FC5-6A4B-6E4A-BC2D-CE7F03EBD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2B21F-E1A5-8944-AF4E-EB7F4DDF0115}" type="datetimeFigureOut">
              <a:rPr lang="de-DE" smtClean="0"/>
              <a:t>07.12.20</a:t>
            </a:fld>
            <a:endParaRPr lang="de-DE"/>
          </a:p>
        </p:txBody>
      </p:sp>
      <p:sp>
        <p:nvSpPr>
          <p:cNvPr id="5" name="Fußzeilenplatzhalter 4">
            <a:extLst>
              <a:ext uri="{FF2B5EF4-FFF2-40B4-BE49-F238E27FC236}">
                <a16:creationId xmlns:a16="http://schemas.microsoft.com/office/drawing/2014/main" id="{0A3A172E-08DE-B143-8C4A-77ABDE919D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29830AB-E4CB-1249-9CE8-C73569393F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2378E-7CB7-4C4A-8D00-612F65D97F74}" type="slidenum">
              <a:rPr lang="de-DE" smtClean="0"/>
              <a:t>‹Nr.›</a:t>
            </a:fld>
            <a:endParaRPr lang="de-DE"/>
          </a:p>
        </p:txBody>
      </p:sp>
    </p:spTree>
    <p:extLst>
      <p:ext uri="{BB962C8B-B14F-4D97-AF65-F5344CB8AC3E}">
        <p14:creationId xmlns:p14="http://schemas.microsoft.com/office/powerpoint/2010/main" val="357463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665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feld 3">
            <a:extLst>
              <a:ext uri="{FF2B5EF4-FFF2-40B4-BE49-F238E27FC236}">
                <a16:creationId xmlns:a16="http://schemas.microsoft.com/office/drawing/2014/main" id="{6C28E689-207D-C74E-BB0A-60CEC853D3CB}"/>
              </a:ext>
            </a:extLst>
          </p:cNvPr>
          <p:cNvSpPr txBox="1"/>
          <p:nvPr/>
        </p:nvSpPr>
        <p:spPr>
          <a:xfrm>
            <a:off x="9093496" y="618681"/>
            <a:ext cx="2613872" cy="4794567"/>
          </a:xfrm>
          <a:prstGeom prst="rect">
            <a:avLst/>
          </a:prstGeom>
        </p:spPr>
        <p:txBody>
          <a:bodyPr vert="horz" lIns="91440" tIns="45720" rIns="91440" bIns="45720" rtlCol="0" anchor="ctr">
            <a:normAutofit/>
          </a:bodyPr>
          <a:lstStyle/>
          <a:p>
            <a:pPr algn="ctr">
              <a:lnSpc>
                <a:spcPct val="150000"/>
              </a:lnSpc>
              <a:spcBef>
                <a:spcPct val="0"/>
              </a:spcBef>
              <a:spcAft>
                <a:spcPts val="600"/>
              </a:spcAft>
            </a:pPr>
            <a:r>
              <a:rPr lang="en-US" sz="3600" b="1" u="sng" dirty="0" err="1">
                <a:solidFill>
                  <a:srgbClr val="FFFFFF"/>
                </a:solidFill>
                <a:latin typeface="+mj-lt"/>
                <a:ea typeface="+mj-ea"/>
                <a:cs typeface="+mj-cs"/>
              </a:rPr>
              <a:t>Bedürfnisse</a:t>
            </a:r>
            <a:endParaRPr lang="en-US" sz="3600" b="1" u="sng" dirty="0">
              <a:solidFill>
                <a:srgbClr val="FFFFFF"/>
              </a:solidFill>
              <a:latin typeface="+mj-lt"/>
              <a:ea typeface="+mj-ea"/>
              <a:cs typeface="+mj-cs"/>
            </a:endParaRPr>
          </a:p>
          <a:p>
            <a:pPr algn="ctr">
              <a:lnSpc>
                <a:spcPct val="150000"/>
              </a:lnSpc>
              <a:spcBef>
                <a:spcPct val="0"/>
              </a:spcBef>
              <a:spcAft>
                <a:spcPts val="600"/>
              </a:spcAft>
            </a:pPr>
            <a:r>
              <a:rPr lang="en-US" sz="3600" b="1" u="sng" dirty="0">
                <a:solidFill>
                  <a:srgbClr val="FFFFFF"/>
                </a:solidFill>
                <a:latin typeface="+mj-lt"/>
                <a:ea typeface="+mj-ea"/>
                <a:cs typeface="+mj-cs"/>
              </a:rPr>
              <a:t>und </a:t>
            </a:r>
          </a:p>
          <a:p>
            <a:pPr algn="ctr">
              <a:lnSpc>
                <a:spcPct val="150000"/>
              </a:lnSpc>
              <a:spcBef>
                <a:spcPct val="0"/>
              </a:spcBef>
              <a:spcAft>
                <a:spcPts val="600"/>
              </a:spcAft>
            </a:pPr>
            <a:r>
              <a:rPr lang="en-US" sz="3600" b="1" u="sng" dirty="0" err="1">
                <a:solidFill>
                  <a:srgbClr val="FFFFFF"/>
                </a:solidFill>
                <a:latin typeface="+mj-lt"/>
                <a:ea typeface="+mj-ea"/>
                <a:cs typeface="+mj-cs"/>
              </a:rPr>
              <a:t>Bedarf</a:t>
            </a:r>
            <a:endParaRPr lang="en-US" sz="3600" b="1" u="sng" dirty="0">
              <a:solidFill>
                <a:srgbClr val="FFFFFF"/>
              </a:solidFill>
              <a:latin typeface="+mj-lt"/>
              <a:ea typeface="+mj-ea"/>
              <a:cs typeface="+mj-cs"/>
            </a:endParaRPr>
          </a:p>
        </p:txBody>
      </p:sp>
      <p:sp>
        <p:nvSpPr>
          <p:cNvPr id="137"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edürfnisse – RwbWiki">
            <a:extLst>
              <a:ext uri="{FF2B5EF4-FFF2-40B4-BE49-F238E27FC236}">
                <a16:creationId xmlns:a16="http://schemas.microsoft.com/office/drawing/2014/main" id="{795B7F93-5C9C-CB42-B40A-9B2EFFBD33E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05" r="11355"/>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45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F7983B15-9836-8743-82E2-AE4E550B33C6}"/>
              </a:ext>
            </a:extLst>
          </p:cNvPr>
          <p:cNvSpPr txBox="1"/>
          <p:nvPr/>
        </p:nvSpPr>
        <p:spPr>
          <a:xfrm>
            <a:off x="883037" y="1825954"/>
            <a:ext cx="4945623" cy="4401205"/>
          </a:xfrm>
          <a:prstGeom prst="rect">
            <a:avLst/>
          </a:prstGeom>
          <a:noFill/>
          <a:ln>
            <a:solidFill>
              <a:schemeClr val="tx1"/>
            </a:solidFill>
          </a:ln>
        </p:spPr>
        <p:txBody>
          <a:bodyPr wrap="square" rtlCol="0">
            <a:spAutoFit/>
          </a:bodyPr>
          <a:lstStyle/>
          <a:p>
            <a:r>
              <a:rPr lang="de-DE" sz="2000" u="sng" dirty="0"/>
              <a:t>Grundbedürfnis</a:t>
            </a:r>
            <a:r>
              <a:rPr lang="de-DE" sz="2000" dirty="0"/>
              <a:t>: … sind lebensnotwendige Bedürfnisse, die das Leben des Menschen sicherstellen sollen. (zum Beispiel: Wohnung, Essen, Trinken)</a:t>
            </a:r>
          </a:p>
          <a:p>
            <a:endParaRPr lang="de-DE" sz="2000" dirty="0"/>
          </a:p>
          <a:p>
            <a:r>
              <a:rPr lang="de-DE" sz="2000" u="sng" dirty="0"/>
              <a:t>Kulturbedürfnis</a:t>
            </a:r>
            <a:r>
              <a:rPr lang="de-DE" sz="2000" dirty="0"/>
              <a:t>: … sind nicht unbedingt notwendige Bedürfnisse (zum Beispiel: Reise, Konzerte, Unterhaltung)</a:t>
            </a:r>
          </a:p>
          <a:p>
            <a:endParaRPr lang="de-DE" sz="2000" dirty="0"/>
          </a:p>
          <a:p>
            <a:r>
              <a:rPr lang="de-DE" sz="2000" u="sng" dirty="0"/>
              <a:t>Luxusbedürfnis</a:t>
            </a:r>
            <a:r>
              <a:rPr lang="de-DE" sz="2000" dirty="0"/>
              <a:t>: …sind Bedürfnisse nach besonders teuren Dingen, die sich nur wenige Menschen erfüllen können (zum Beispiel: Villa mit Pool, Weltreise, Sportwagen)</a:t>
            </a:r>
          </a:p>
          <a:p>
            <a:endParaRPr lang="de-DE" sz="2000" dirty="0"/>
          </a:p>
        </p:txBody>
      </p:sp>
      <p:sp>
        <p:nvSpPr>
          <p:cNvPr id="6" name="Textfeld 5">
            <a:extLst>
              <a:ext uri="{FF2B5EF4-FFF2-40B4-BE49-F238E27FC236}">
                <a16:creationId xmlns:a16="http://schemas.microsoft.com/office/drawing/2014/main" id="{867442B7-F6ED-7D43-9189-13AAC8CB0363}"/>
              </a:ext>
            </a:extLst>
          </p:cNvPr>
          <p:cNvSpPr txBox="1"/>
          <p:nvPr/>
        </p:nvSpPr>
        <p:spPr>
          <a:xfrm>
            <a:off x="6667437" y="1825954"/>
            <a:ext cx="4945623" cy="4708981"/>
          </a:xfrm>
          <a:prstGeom prst="rect">
            <a:avLst/>
          </a:prstGeom>
          <a:noFill/>
          <a:ln>
            <a:solidFill>
              <a:schemeClr val="tx1"/>
            </a:solidFill>
          </a:ln>
        </p:spPr>
        <p:txBody>
          <a:bodyPr wrap="square" rtlCol="0">
            <a:spAutoFit/>
          </a:bodyPr>
          <a:lstStyle/>
          <a:p>
            <a:r>
              <a:rPr lang="de-DE" sz="2000" dirty="0"/>
              <a:t>Jeder Mensch hat </a:t>
            </a:r>
            <a:r>
              <a:rPr lang="de-DE" sz="2000" dirty="0" err="1"/>
              <a:t>Bedürfnisse</a:t>
            </a:r>
            <a:r>
              <a:rPr lang="de-DE" sz="2000" dirty="0"/>
              <a:t> und befriedigt dieser sein </a:t>
            </a:r>
            <a:r>
              <a:rPr lang="de-DE" sz="2000" dirty="0" err="1"/>
              <a:t>Bedürfnis</a:t>
            </a:r>
            <a:r>
              <a:rPr lang="de-DE" sz="2000" dirty="0"/>
              <a:t> durch einen Kauf, spricht man nun von einem Bedarf.</a:t>
            </a:r>
          </a:p>
          <a:p>
            <a:endParaRPr lang="de-DE" sz="2000" dirty="0"/>
          </a:p>
          <a:p>
            <a:endParaRPr lang="de-DE" sz="2000" dirty="0"/>
          </a:p>
          <a:p>
            <a:r>
              <a:rPr lang="de-DE" sz="2000" dirty="0"/>
              <a:t>Ein Beispiel: Tom wünscht sich einen bestimmten Legostein. Dieses Bedürfnis befriedigt er, indem er sich den bestimmten Legostein mit seinem Taschengeld kauft. So wird sein Bedürfnis zu einem Bedarf. </a:t>
            </a:r>
            <a:br>
              <a:rPr lang="de-DE" sz="2000" dirty="0"/>
            </a:br>
            <a:r>
              <a:rPr lang="de-DE" sz="2000" dirty="0"/>
              <a:t>Könnte er jedoch diesen Legostein nicht mit seinem eigenen Taschengeld bezahlen, weil er noch nicht genug gespart hat, bleibt der Wunsch erstmal nur ein Bedürfnis und wird nicht zu einem Bedarf.</a:t>
            </a:r>
          </a:p>
        </p:txBody>
      </p:sp>
      <p:sp>
        <p:nvSpPr>
          <p:cNvPr id="2" name="Textfeld 1">
            <a:extLst>
              <a:ext uri="{FF2B5EF4-FFF2-40B4-BE49-F238E27FC236}">
                <a16:creationId xmlns:a16="http://schemas.microsoft.com/office/drawing/2014/main" id="{905396B7-B739-BC42-8638-D98D0EDD35D2}"/>
              </a:ext>
            </a:extLst>
          </p:cNvPr>
          <p:cNvSpPr txBox="1"/>
          <p:nvPr/>
        </p:nvSpPr>
        <p:spPr>
          <a:xfrm>
            <a:off x="7132326" y="707784"/>
            <a:ext cx="4015843" cy="400110"/>
          </a:xfrm>
          <a:prstGeom prst="rect">
            <a:avLst/>
          </a:prstGeom>
          <a:noFill/>
          <a:ln>
            <a:solidFill>
              <a:schemeClr val="tx1"/>
            </a:solidFill>
          </a:ln>
        </p:spPr>
        <p:txBody>
          <a:bodyPr wrap="none" rtlCol="0">
            <a:spAutoFit/>
          </a:bodyPr>
          <a:lstStyle/>
          <a:p>
            <a:r>
              <a:rPr lang="de-DE" sz="2000" dirty="0">
                <a:solidFill>
                  <a:srgbClr val="FF0000"/>
                </a:solidFill>
              </a:rPr>
              <a:t>Unterschied Bedürfnisse und Bedarf:</a:t>
            </a:r>
          </a:p>
        </p:txBody>
      </p:sp>
      <p:sp>
        <p:nvSpPr>
          <p:cNvPr id="3" name="Textfeld 2">
            <a:extLst>
              <a:ext uri="{FF2B5EF4-FFF2-40B4-BE49-F238E27FC236}">
                <a16:creationId xmlns:a16="http://schemas.microsoft.com/office/drawing/2014/main" id="{C2EDF68D-E9B2-A14F-A56D-A73C831D00C3}"/>
              </a:ext>
            </a:extLst>
          </p:cNvPr>
          <p:cNvSpPr txBox="1"/>
          <p:nvPr/>
        </p:nvSpPr>
        <p:spPr>
          <a:xfrm>
            <a:off x="2040835" y="707784"/>
            <a:ext cx="1813317" cy="400110"/>
          </a:xfrm>
          <a:prstGeom prst="rect">
            <a:avLst/>
          </a:prstGeom>
          <a:noFill/>
          <a:ln>
            <a:solidFill>
              <a:schemeClr val="tx1"/>
            </a:solidFill>
          </a:ln>
        </p:spPr>
        <p:txBody>
          <a:bodyPr wrap="none" rtlCol="0">
            <a:spAutoFit/>
          </a:bodyPr>
          <a:lstStyle/>
          <a:p>
            <a:r>
              <a:rPr lang="de-DE" sz="2000" dirty="0">
                <a:solidFill>
                  <a:srgbClr val="FF0000"/>
                </a:solidFill>
              </a:rPr>
              <a:t>Bedürfnisarten:</a:t>
            </a:r>
          </a:p>
        </p:txBody>
      </p:sp>
    </p:spTree>
    <p:extLst>
      <p:ext uri="{BB962C8B-B14F-4D97-AF65-F5344CB8AC3E}">
        <p14:creationId xmlns:p14="http://schemas.microsoft.com/office/powerpoint/2010/main" val="80724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edürfnisPyramide Maslow-Vorlage | PosterMyWall">
            <a:extLst>
              <a:ext uri="{FF2B5EF4-FFF2-40B4-BE49-F238E27FC236}">
                <a16:creationId xmlns:a16="http://schemas.microsoft.com/office/drawing/2014/main" id="{2FFFCA98-3E15-6B45-A16A-79651F51BB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806"/>
          <a:stretch/>
        </p:blipFill>
        <p:spPr bwMode="auto">
          <a:xfrm>
            <a:off x="339213" y="471947"/>
            <a:ext cx="6120581" cy="6186949"/>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a:extLst>
              <a:ext uri="{FF2B5EF4-FFF2-40B4-BE49-F238E27FC236}">
                <a16:creationId xmlns:a16="http://schemas.microsoft.com/office/drawing/2014/main" id="{54B2FF66-5D30-C142-B57F-526E14F35BD5}"/>
              </a:ext>
            </a:extLst>
          </p:cNvPr>
          <p:cNvSpPr txBox="1"/>
          <p:nvPr/>
        </p:nvSpPr>
        <p:spPr>
          <a:xfrm>
            <a:off x="3827086" y="1238865"/>
            <a:ext cx="2632708" cy="400110"/>
          </a:xfrm>
          <a:prstGeom prst="rect">
            <a:avLst/>
          </a:prstGeom>
          <a:noFill/>
        </p:spPr>
        <p:txBody>
          <a:bodyPr wrap="none" rtlCol="0">
            <a:spAutoFit/>
          </a:bodyPr>
          <a:lstStyle/>
          <a:p>
            <a:r>
              <a:rPr lang="de-DE" sz="2000" b="1" dirty="0"/>
              <a:t>nach Abraham Maslow</a:t>
            </a:r>
          </a:p>
        </p:txBody>
      </p:sp>
      <p:sp>
        <p:nvSpPr>
          <p:cNvPr id="5" name="Textfeld 4">
            <a:extLst>
              <a:ext uri="{FF2B5EF4-FFF2-40B4-BE49-F238E27FC236}">
                <a16:creationId xmlns:a16="http://schemas.microsoft.com/office/drawing/2014/main" id="{E9897B9B-C690-BC48-BA7D-8A837D84C927}"/>
              </a:ext>
            </a:extLst>
          </p:cNvPr>
          <p:cNvSpPr txBox="1"/>
          <p:nvPr/>
        </p:nvSpPr>
        <p:spPr>
          <a:xfrm>
            <a:off x="7167717" y="577090"/>
            <a:ext cx="4685070" cy="5632311"/>
          </a:xfrm>
          <a:prstGeom prst="rect">
            <a:avLst/>
          </a:prstGeom>
          <a:noFill/>
        </p:spPr>
        <p:txBody>
          <a:bodyPr wrap="square" rtlCol="0">
            <a:spAutoFit/>
          </a:bodyPr>
          <a:lstStyle/>
          <a:p>
            <a:r>
              <a:rPr lang="de-DE" sz="2000" b="1" u="sng" dirty="0"/>
              <a:t>Arbeitsaufgaben: </a:t>
            </a:r>
          </a:p>
          <a:p>
            <a:endParaRPr lang="de-DE" sz="2000" dirty="0"/>
          </a:p>
          <a:p>
            <a:pPr marL="457200" indent="-457200">
              <a:buAutoNum type="arabicParenBoth"/>
            </a:pPr>
            <a:r>
              <a:rPr lang="de-DE" sz="2000" dirty="0"/>
              <a:t> Ordne den </a:t>
            </a:r>
            <a:r>
              <a:rPr lang="de-DE" sz="2000" dirty="0" err="1"/>
              <a:t>fünf</a:t>
            </a:r>
            <a:r>
              <a:rPr lang="de-DE" sz="2000" dirty="0"/>
              <a:t> Stufen der </a:t>
            </a:r>
            <a:r>
              <a:rPr lang="de-DE" sz="2000" dirty="0" err="1"/>
              <a:t>Bedürfnispyramide</a:t>
            </a:r>
            <a:r>
              <a:rPr lang="de-DE" sz="2000" dirty="0"/>
              <a:t> nach Maslow die zehn </a:t>
            </a:r>
            <a:r>
              <a:rPr lang="de-DE" sz="2000" dirty="0" err="1"/>
              <a:t>Stichwörter</a:t>
            </a:r>
            <a:r>
              <a:rPr lang="de-DE" sz="2000" dirty="0"/>
              <a:t> zu. Es passen jeweils zwei zu einer Stufe. Benutze die leere Pyramide auf dem Arbeitsblatt.</a:t>
            </a:r>
          </a:p>
          <a:p>
            <a:pPr marL="457200" indent="-457200">
              <a:buAutoNum type="arabicParenBoth"/>
            </a:pPr>
            <a:endParaRPr lang="de-DE" sz="2000" dirty="0"/>
          </a:p>
          <a:p>
            <a:r>
              <a:rPr lang="de-DE" sz="2000" dirty="0" err="1"/>
              <a:t>Für</a:t>
            </a:r>
            <a:r>
              <a:rPr lang="de-DE" sz="2000" dirty="0"/>
              <a:t> die Schnellen unter euch: Finde </a:t>
            </a:r>
            <a:r>
              <a:rPr lang="de-DE" sz="2000" dirty="0" err="1"/>
              <a:t>für</a:t>
            </a:r>
            <a:r>
              <a:rPr lang="de-DE" sz="2000" dirty="0"/>
              <a:t> jede Stufe noch ein eigenes weiteres Beispiel. </a:t>
            </a:r>
          </a:p>
          <a:p>
            <a:endParaRPr lang="de-DE" sz="2000" dirty="0"/>
          </a:p>
          <a:p>
            <a:pPr marL="457200" indent="-457200">
              <a:buAutoNum type="arabicParenBoth"/>
            </a:pPr>
            <a:endParaRPr lang="de-DE" sz="2000" dirty="0"/>
          </a:p>
          <a:p>
            <a:pPr marL="457200" indent="-457200">
              <a:buAutoNum type="arabicParenBoth"/>
            </a:pPr>
            <a:r>
              <a:rPr lang="de-DE" sz="2000" dirty="0"/>
              <a:t>Vergleiche anschließend deine Zuteilung mit deinem/deiner Sitznachbar*in. Wo seid ihr euch einig? Und wo vielleicht nicht? </a:t>
            </a:r>
          </a:p>
          <a:p>
            <a:endParaRPr lang="de-DE" sz="2000" dirty="0"/>
          </a:p>
        </p:txBody>
      </p:sp>
      <p:pic>
        <p:nvPicPr>
          <p:cNvPr id="7" name="Grafik 6" descr="Ausführen">
            <a:extLst>
              <a:ext uri="{FF2B5EF4-FFF2-40B4-BE49-F238E27FC236}">
                <a16:creationId xmlns:a16="http://schemas.microsoft.com/office/drawing/2014/main" id="{EC78FFA9-5250-B049-A10E-1AE4E7311A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44150" y="2885971"/>
            <a:ext cx="696450" cy="543029"/>
          </a:xfrm>
          <a:prstGeom prst="rect">
            <a:avLst/>
          </a:prstGeom>
        </p:spPr>
      </p:pic>
    </p:spTree>
    <p:extLst>
      <p:ext uri="{BB962C8B-B14F-4D97-AF65-F5344CB8AC3E}">
        <p14:creationId xmlns:p14="http://schemas.microsoft.com/office/powerpoint/2010/main" val="263457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F7D569B2-3A67-0A44-9E32-FEFE550F0DB4}"/>
              </a:ext>
            </a:extLst>
          </p:cNvPr>
          <p:cNvSpPr txBox="1"/>
          <p:nvPr/>
        </p:nvSpPr>
        <p:spPr>
          <a:xfrm>
            <a:off x="4190999" y="154191"/>
            <a:ext cx="3903633" cy="477054"/>
          </a:xfrm>
          <a:prstGeom prst="rect">
            <a:avLst/>
          </a:prstGeom>
          <a:noFill/>
        </p:spPr>
        <p:txBody>
          <a:bodyPr wrap="none" rtlCol="0">
            <a:spAutoFit/>
          </a:bodyPr>
          <a:lstStyle/>
          <a:p>
            <a:r>
              <a:rPr lang="de-DE" sz="2500" b="1" u="sng" dirty="0"/>
              <a:t>Güter und Dienstleistungen </a:t>
            </a:r>
          </a:p>
        </p:txBody>
      </p:sp>
      <p:pic>
        <p:nvPicPr>
          <p:cNvPr id="1026" name="Picture 2" descr="Betriebe – RwbWiki">
            <a:extLst>
              <a:ext uri="{FF2B5EF4-FFF2-40B4-BE49-F238E27FC236}">
                <a16:creationId xmlns:a16="http://schemas.microsoft.com/office/drawing/2014/main" id="{67E72F07-1090-9C4D-97AA-F3FD44A8B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486" y="786834"/>
            <a:ext cx="6228520" cy="306125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extfeld 1">
            <a:extLst>
              <a:ext uri="{FF2B5EF4-FFF2-40B4-BE49-F238E27FC236}">
                <a16:creationId xmlns:a16="http://schemas.microsoft.com/office/drawing/2014/main" id="{63947045-DD14-EC42-85B7-0814444077B1}"/>
              </a:ext>
            </a:extLst>
          </p:cNvPr>
          <p:cNvSpPr txBox="1"/>
          <p:nvPr/>
        </p:nvSpPr>
        <p:spPr>
          <a:xfrm>
            <a:off x="463355" y="4003069"/>
            <a:ext cx="5486399" cy="2800767"/>
          </a:xfrm>
          <a:prstGeom prst="rect">
            <a:avLst/>
          </a:prstGeom>
          <a:noFill/>
        </p:spPr>
        <p:txBody>
          <a:bodyPr wrap="square" rtlCol="0">
            <a:spAutoFit/>
          </a:bodyPr>
          <a:lstStyle/>
          <a:p>
            <a:r>
              <a:rPr lang="de-DE" sz="2200" b="1" dirty="0">
                <a:solidFill>
                  <a:srgbClr val="FF0000"/>
                </a:solidFill>
              </a:rPr>
              <a:t>Güter: </a:t>
            </a:r>
            <a:r>
              <a:rPr lang="de-DE" sz="2200" dirty="0"/>
              <a:t>Mittel, die der Befriedigung unserer Bedürfnisse dienen. Güter bekommt man nicht umsonst, man muss dafür zahlen. </a:t>
            </a:r>
          </a:p>
          <a:p>
            <a:r>
              <a:rPr lang="de-DE" sz="2200" dirty="0"/>
              <a:t>Bei einigen Gütern handelt es sich um Gegenstände (z.B. Kamm), die hergestellt werden müssen. Es gibt aber auch Güter, die man nicht anfassen kann, dabei handelt es sich um Dienstleistungen. </a:t>
            </a:r>
          </a:p>
        </p:txBody>
      </p:sp>
      <p:sp>
        <p:nvSpPr>
          <p:cNvPr id="3" name="Textfeld 2">
            <a:extLst>
              <a:ext uri="{FF2B5EF4-FFF2-40B4-BE49-F238E27FC236}">
                <a16:creationId xmlns:a16="http://schemas.microsoft.com/office/drawing/2014/main" id="{26E7B41E-E588-8A47-88D0-AA4387A43408}"/>
              </a:ext>
            </a:extLst>
          </p:cNvPr>
          <p:cNvSpPr txBox="1"/>
          <p:nvPr/>
        </p:nvSpPr>
        <p:spPr>
          <a:xfrm>
            <a:off x="3631096" y="3371032"/>
            <a:ext cx="1683026" cy="477054"/>
          </a:xfrm>
          <a:prstGeom prst="rect">
            <a:avLst/>
          </a:prstGeom>
          <a:solidFill>
            <a:schemeClr val="bg1"/>
          </a:solidFill>
        </p:spPr>
        <p:txBody>
          <a:bodyPr wrap="square" rtlCol="0">
            <a:spAutoFit/>
          </a:bodyPr>
          <a:lstStyle/>
          <a:p>
            <a:r>
              <a:rPr lang="de-DE" sz="2500" dirty="0"/>
              <a:t>         Gut</a:t>
            </a:r>
          </a:p>
        </p:txBody>
      </p:sp>
      <p:sp>
        <p:nvSpPr>
          <p:cNvPr id="5" name="Textfeld 4">
            <a:extLst>
              <a:ext uri="{FF2B5EF4-FFF2-40B4-BE49-F238E27FC236}">
                <a16:creationId xmlns:a16="http://schemas.microsoft.com/office/drawing/2014/main" id="{BBE5CE7B-C2F3-314D-9D72-9CD4CC49CC00}"/>
              </a:ext>
            </a:extLst>
          </p:cNvPr>
          <p:cNvSpPr txBox="1"/>
          <p:nvPr/>
        </p:nvSpPr>
        <p:spPr>
          <a:xfrm>
            <a:off x="6772874" y="4341624"/>
            <a:ext cx="4784541" cy="1785104"/>
          </a:xfrm>
          <a:prstGeom prst="rect">
            <a:avLst/>
          </a:prstGeom>
          <a:noFill/>
        </p:spPr>
        <p:txBody>
          <a:bodyPr wrap="square" rtlCol="0">
            <a:spAutoFit/>
          </a:bodyPr>
          <a:lstStyle/>
          <a:p>
            <a:r>
              <a:rPr lang="de-DE" sz="2200" b="1" dirty="0">
                <a:solidFill>
                  <a:srgbClr val="FF0000"/>
                </a:solidFill>
              </a:rPr>
              <a:t>Dienstleistungen: </a:t>
            </a:r>
            <a:r>
              <a:rPr lang="de-DE" sz="2200" dirty="0"/>
              <a:t>Menschen arbeiten für Menschen und erfüllen bestimmte Wünsche. Dafür bekommen sie Geld. </a:t>
            </a:r>
          </a:p>
          <a:p>
            <a:r>
              <a:rPr lang="de-DE" sz="2200" dirty="0"/>
              <a:t>Wer zum Beispiel zum Friseur geht, bekommt eine Dienstleistung. </a:t>
            </a:r>
          </a:p>
        </p:txBody>
      </p:sp>
    </p:spTree>
    <p:extLst>
      <p:ext uri="{BB962C8B-B14F-4D97-AF65-F5344CB8AC3E}">
        <p14:creationId xmlns:p14="http://schemas.microsoft.com/office/powerpoint/2010/main" val="196188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F680FAD54A1843B3D80A980B71948E" ma:contentTypeVersion="0" ma:contentTypeDescription="Ein neues Dokument erstellen." ma:contentTypeScope="" ma:versionID="505772aa83e6bdaccb6b6b6a33ed991a">
  <xsd:schema xmlns:xsd="http://www.w3.org/2001/XMLSchema" xmlns:xs="http://www.w3.org/2001/XMLSchema" xmlns:p="http://schemas.microsoft.com/office/2006/metadata/properties" targetNamespace="http://schemas.microsoft.com/office/2006/metadata/properties" ma:root="true" ma:fieldsID="10627edd4f09c1f414843cf0643fb7b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15A4A1-E6D1-44A3-AE43-1B4CFFB3BDB6}"/>
</file>

<file path=customXml/itemProps2.xml><?xml version="1.0" encoding="utf-8"?>
<ds:datastoreItem xmlns:ds="http://schemas.openxmlformats.org/officeDocument/2006/customXml" ds:itemID="{077D7ECA-4F25-40F9-9C8C-FEC1D7ABFAF9}"/>
</file>

<file path=customXml/itemProps3.xml><?xml version="1.0" encoding="utf-8"?>
<ds:datastoreItem xmlns:ds="http://schemas.openxmlformats.org/officeDocument/2006/customXml" ds:itemID="{60A87034-F13C-48D3-BFD0-1E11D1A3DC32}"/>
</file>

<file path=docProps/app.xml><?xml version="1.0" encoding="utf-8"?>
<Properties xmlns="http://schemas.openxmlformats.org/officeDocument/2006/extended-properties" xmlns:vt="http://schemas.openxmlformats.org/officeDocument/2006/docPropsVTypes">
  <TotalTime>0</TotalTime>
  <Words>352</Words>
  <Application>Microsoft Macintosh PowerPoint</Application>
  <PresentationFormat>Breitbild</PresentationFormat>
  <Paragraphs>29</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Viktoria Amrhein</dc:creator>
  <cp:lastModifiedBy>Viktoria Amrhein</cp:lastModifiedBy>
  <cp:revision>14</cp:revision>
  <dcterms:created xsi:type="dcterms:W3CDTF">2020-11-30T12:57:03Z</dcterms:created>
  <dcterms:modified xsi:type="dcterms:W3CDTF">2020-12-07T07:27:55Z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0x010100D0F680FAD54A1843B3D80A980B71948E</vt:lpwstr>
  </property>
</Properties>
</file>