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1" r:id="rId2"/>
    <p:sldId id="267" r:id="rId3"/>
    <p:sldId id="269" r:id="rId4"/>
    <p:sldId id="270" r:id="rId5"/>
    <p:sldId id="275" r:id="rId6"/>
    <p:sldId id="276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/>
    <p:restoredTop sz="94547"/>
  </p:normalViewPr>
  <p:slideViewPr>
    <p:cSldViewPr snapToGrid="0" snapToObjects="1">
      <p:cViewPr varScale="1">
        <p:scale>
          <a:sx n="106" d="100"/>
          <a:sy n="106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C3329-118D-BF40-A2AF-856B979543DE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1304-9BF7-A944-BCDC-D9593B18AB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5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E4110-0295-2741-854A-B24E42F16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0FB535-D132-9240-89B1-087FD4706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7F565E-2D9D-CB4C-8A44-02C2E512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7EB105-E7F7-A647-B979-9729BA13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0FF7BA-5A7C-2A40-B4C4-22F2E4CE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4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6AA7E-ED6A-4B42-A56B-78C8F9BF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B84DA4-5570-C14D-A1FA-EE37143CC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CAC170-BDFA-2D4B-8004-4BC64C29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57261B-3C9C-B74C-A2DD-AED7D2E4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9D5EA9-F753-9F43-A8CF-1F3B663D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45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833F0E-D75A-B94F-8CD6-62BFB2DBD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59FF6D-A833-FA44-9A76-6571CDDC4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6DAF6E-1170-A345-8FA7-A0C590EB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252A1F-5333-114F-8DA3-3DA2CE95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0D7962-B874-194C-819A-734B40B5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44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C747B-9CC8-6B43-922E-CEC49C20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7A8BF-1E3F-B341-8CEA-A2FEAD721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A0AAF9-1086-A347-BA72-3E4BBC59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BEE448-ACAB-F649-939C-E62AF90B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11177D-92C9-954C-B84B-8712B84C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2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AE2A9-35EE-F349-8A27-FC4CB3C1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95F04B-F0EC-264B-A134-5E9744314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AD755D-85B7-8942-B468-E02379AC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9BD178-B886-3E4E-AE1F-AE2201DC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77C527-F8E4-D641-8878-7BF566E7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39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43DCE-95D8-0046-989A-7377B883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E8E91-2857-7B41-B3C7-992B15E6E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27A741-8F0B-9840-A985-2295B818D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85DCA6-31B2-014E-A06C-5ABE03D9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766FFA-62EC-C340-B14A-5B3BAF41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2647A2-676F-BF46-80FE-B8DE566E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40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04F4C-1153-3C44-9CAC-922FC5B8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53707D-A008-A843-B6E0-CAE3B40DC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BC84DF-8FFD-8846-AFAA-2B91AB820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6F0E9-FF13-6247-BD57-19FF8BF06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733422-4317-A34E-ABC8-F2CA80631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E2CE55-0328-6943-9AFC-319C13AD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31C279-EFFB-A841-91A6-F934BED0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919F210-3EDD-544A-8DC4-FDB12CD1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85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97AC5-1533-F846-BE4E-5A13C32A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48C503-788C-1E43-B40E-D4DE9E02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E69C0D-3641-E44A-B078-49D46163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615709-B971-3042-931A-5482E3C1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32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2F561D-A2BF-8D49-8B88-CEAB3ECB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95094BB-1096-F94F-96C4-932E40A5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5101F5-49B3-114C-80D6-7A74DBF5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21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4817F-9118-0941-BC30-543102ED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F801D6-499D-2C40-AFDD-88D262E18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BB346D-9F37-0E49-BE75-4EA68C492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0D9C5A-FD21-7549-80CC-ECA41F34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90A314-ECC2-134F-A77C-F0251EA2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3CEF1-2607-7149-92F1-17466356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50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9ADFF-37B5-C046-B4D8-B75B8CDB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52D328A-1D37-FA49-BC02-62A0014F4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D65638-0FB5-1B4E-A517-B6B8CF979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6EB0C-8D44-0240-91B8-3E6393EF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5EF5F9-2E73-8048-8103-E32144DA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8F442C-C0D0-6C41-BE09-72F4D009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41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04B8495-76E8-A349-BF35-57DDF0805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BB08FA-3DC4-1D4C-BD13-F993F089E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F50FC5-6A4B-6E4A-BC2D-CE7F03EBD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2B21F-E1A5-8944-AF4E-EB7F4DDF0115}" type="datetimeFigureOut">
              <a:rPr lang="de-DE" smtClean="0"/>
              <a:t>15.12.20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3A172E-08DE-B143-8C4A-77ABDE919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9830AB-E4CB-1249-9CE8-C73569393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378E-7CB7-4C4A-8D00-612F65D97F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63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ktuelles - Kirche-Stimpfach">
            <a:extLst>
              <a:ext uri="{FF2B5EF4-FFF2-40B4-BE49-F238E27FC236}">
                <a16:creationId xmlns:a16="http://schemas.microsoft.com/office/drawing/2014/main" id="{A8AEE96A-3512-B74A-A908-E0F361D768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331"/>
          <a:stretch/>
        </p:blipFill>
        <p:spPr bwMode="auto">
          <a:xfrm>
            <a:off x="1281684" y="1309878"/>
            <a:ext cx="9628632" cy="36667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Uhr Silhouette">
            <a:extLst>
              <a:ext uri="{FF2B5EF4-FFF2-40B4-BE49-F238E27FC236}">
                <a16:creationId xmlns:a16="http://schemas.microsoft.com/office/drawing/2014/main" id="{B99AF437-E059-5E45-BEEA-3263821D4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726" y="5548122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62D7B17-81E8-6445-876F-FD7FEFEAE3A7}"/>
              </a:ext>
            </a:extLst>
          </p:cNvPr>
          <p:cNvSpPr txBox="1"/>
          <p:nvPr/>
        </p:nvSpPr>
        <p:spPr>
          <a:xfrm>
            <a:off x="5339126" y="5789878"/>
            <a:ext cx="15137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10 Minuten</a:t>
            </a:r>
          </a:p>
        </p:txBody>
      </p:sp>
    </p:spTree>
    <p:extLst>
      <p:ext uri="{BB962C8B-B14F-4D97-AF65-F5344CB8AC3E}">
        <p14:creationId xmlns:p14="http://schemas.microsoft.com/office/powerpoint/2010/main" val="117438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zess Automatisierung, Steuerung der Produktion Clipart-Illustration">
            <a:extLst>
              <a:ext uri="{FF2B5EF4-FFF2-40B4-BE49-F238E27FC236}">
                <a16:creationId xmlns:a16="http://schemas.microsoft.com/office/drawing/2014/main" id="{9D130C12-A8CE-524A-B198-B1AC1ADE6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 bwMode="auto">
          <a:xfrm>
            <a:off x="44970" y="843197"/>
            <a:ext cx="6705600" cy="51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275C6D1-FA07-B343-9A7B-E08A1C771147}"/>
              </a:ext>
            </a:extLst>
          </p:cNvPr>
          <p:cNvSpPr txBox="1"/>
          <p:nvPr/>
        </p:nvSpPr>
        <p:spPr>
          <a:xfrm>
            <a:off x="5051685" y="122552"/>
            <a:ext cx="28071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b="1" u="sng" dirty="0" err="1"/>
              <a:t>Produktionsfakoren</a:t>
            </a:r>
            <a:endParaRPr lang="de-DE" sz="2500" b="1" u="sng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D8C7B45-29A8-7F4C-B4BE-E57E5C193548}"/>
              </a:ext>
            </a:extLst>
          </p:cNvPr>
          <p:cNvSpPr txBox="1"/>
          <p:nvPr/>
        </p:nvSpPr>
        <p:spPr>
          <a:xfrm>
            <a:off x="7135318" y="2443397"/>
            <a:ext cx="47368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/>
              <a:t>Um Güter herstellen oder Dienstleistungen erbringen zu können, benötigt man unterschiedliche Mittel. Sie müssen also produziert werden! </a:t>
            </a:r>
            <a:br>
              <a:rPr lang="de-DE" sz="2200" dirty="0"/>
            </a:br>
            <a:br>
              <a:rPr lang="de-DE" sz="2200" dirty="0"/>
            </a:br>
            <a:r>
              <a:rPr lang="de-DE" sz="2200" dirty="0"/>
              <a:t>ABER WIE?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F60CAB-AD66-9C49-BD2B-D943538C8EAB}"/>
              </a:ext>
            </a:extLst>
          </p:cNvPr>
          <p:cNvSpPr txBox="1"/>
          <p:nvPr/>
        </p:nvSpPr>
        <p:spPr>
          <a:xfrm>
            <a:off x="7468591" y="5473148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Buch aufschlagen: S. 59 gemeinsam lesen</a:t>
            </a:r>
          </a:p>
        </p:txBody>
      </p:sp>
    </p:spTree>
    <p:extLst>
      <p:ext uri="{BB962C8B-B14F-4D97-AF65-F5344CB8AC3E}">
        <p14:creationId xmlns:p14="http://schemas.microsoft.com/office/powerpoint/2010/main" val="121596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r Boden der Tatsachen - Markthalle Neun">
            <a:extLst>
              <a:ext uri="{FF2B5EF4-FFF2-40B4-BE49-F238E27FC236}">
                <a16:creationId xmlns:a16="http://schemas.microsoft.com/office/drawing/2014/main" id="{D121C831-B78C-9B43-93CC-482719434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4" y="580920"/>
            <a:ext cx="4077325" cy="21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änner Arbeit Clipart - Lizenzfrei - GoGraph">
            <a:extLst>
              <a:ext uri="{FF2B5EF4-FFF2-40B4-BE49-F238E27FC236}">
                <a16:creationId xmlns:a16="http://schemas.microsoft.com/office/drawing/2014/main" id="{B1E914AE-494F-1846-97D8-1FFB2836B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/>
        </p:blipFill>
        <p:spPr bwMode="auto">
          <a:xfrm>
            <a:off x="4167267" y="3242613"/>
            <a:ext cx="3224759" cy="2457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. Wallner Home - K. Wallner Maschinenbau und Handel">
            <a:extLst>
              <a:ext uri="{FF2B5EF4-FFF2-40B4-BE49-F238E27FC236}">
                <a16:creationId xmlns:a16="http://schemas.microsoft.com/office/drawing/2014/main" id="{7E2D2193-CA5A-204F-9359-F4E70786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58" y="299803"/>
            <a:ext cx="4077325" cy="21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chlosserhammer 300 g Hickorystiel 45110300 Hammer Werkstatt Zimmermann  Tischler | eBay">
            <a:extLst>
              <a:ext uri="{FF2B5EF4-FFF2-40B4-BE49-F238E27FC236}">
                <a16:creationId xmlns:a16="http://schemas.microsoft.com/office/drawing/2014/main" id="{B44A9C0A-5ED7-5747-849D-926EA475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153" y="2340365"/>
            <a:ext cx="3460073" cy="21772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99CB463-B499-DF4C-ABA5-1981F09A8160}"/>
              </a:ext>
            </a:extLst>
          </p:cNvPr>
          <p:cNvCxnSpPr/>
          <p:nvPr/>
        </p:nvCxnSpPr>
        <p:spPr>
          <a:xfrm>
            <a:off x="2902552" y="2971799"/>
            <a:ext cx="914400" cy="914400"/>
          </a:xfrm>
          <a:prstGeom prst="straightConnector1">
            <a:avLst/>
          </a:prstGeom>
          <a:ln w="825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64831C2-A2D4-EA47-93A3-6BECCBF60230}"/>
              </a:ext>
            </a:extLst>
          </p:cNvPr>
          <p:cNvCxnSpPr>
            <a:cxnSpLocks/>
          </p:cNvCxnSpPr>
          <p:nvPr/>
        </p:nvCxnSpPr>
        <p:spPr>
          <a:xfrm flipV="1">
            <a:off x="6607855" y="2174482"/>
            <a:ext cx="867711" cy="902247"/>
          </a:xfrm>
          <a:prstGeom prst="straightConnector1">
            <a:avLst/>
          </a:prstGeom>
          <a:ln w="825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31CB42F2-8C3D-044D-BC34-6A0D72A4D921}"/>
              </a:ext>
            </a:extLst>
          </p:cNvPr>
          <p:cNvSpPr txBox="1"/>
          <p:nvPr/>
        </p:nvSpPr>
        <p:spPr>
          <a:xfrm>
            <a:off x="985964" y="2838202"/>
            <a:ext cx="1042273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500" b="1" u="sng" dirty="0"/>
              <a:t>Boden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8585A7-E28E-D046-BF8A-7C86A457D478}"/>
              </a:ext>
            </a:extLst>
          </p:cNvPr>
          <p:cNvSpPr txBox="1"/>
          <p:nvPr/>
        </p:nvSpPr>
        <p:spPr>
          <a:xfrm>
            <a:off x="5320468" y="2758189"/>
            <a:ext cx="91723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200" b="1" u="sng" dirty="0"/>
              <a:t>Arbeit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8FF067D-2AC2-154A-AD5F-C4F0E5246DC7}"/>
              </a:ext>
            </a:extLst>
          </p:cNvPr>
          <p:cNvSpPr txBox="1"/>
          <p:nvPr/>
        </p:nvSpPr>
        <p:spPr>
          <a:xfrm>
            <a:off x="8857314" y="4639925"/>
            <a:ext cx="286686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b="1" u="sng" dirty="0"/>
              <a:t>Kapital als Hilfsmittel: Maschinen, Geräte…</a:t>
            </a:r>
          </a:p>
        </p:txBody>
      </p:sp>
      <p:sp>
        <p:nvSpPr>
          <p:cNvPr id="2" name="Pfeil nach rechts 1">
            <a:extLst>
              <a:ext uri="{FF2B5EF4-FFF2-40B4-BE49-F238E27FC236}">
                <a16:creationId xmlns:a16="http://schemas.microsoft.com/office/drawing/2014/main" id="{6BB741BA-6B2B-084C-B676-8B24D1B56F82}"/>
              </a:ext>
            </a:extLst>
          </p:cNvPr>
          <p:cNvSpPr/>
          <p:nvPr/>
        </p:nvSpPr>
        <p:spPr>
          <a:xfrm>
            <a:off x="344774" y="6224830"/>
            <a:ext cx="978408" cy="4770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02CD31-4C8C-9B4E-8DA0-1048C0C850F6}"/>
              </a:ext>
            </a:extLst>
          </p:cNvPr>
          <p:cNvSpPr txBox="1"/>
          <p:nvPr/>
        </p:nvSpPr>
        <p:spPr>
          <a:xfrm>
            <a:off x="1507100" y="6078636"/>
            <a:ext cx="9845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Weil die drei Mittel (Boden, Arbeit, Kapital) zur Herstellung von Gütern benötigt werden, nennt man sie Produktionsfaktoren!</a:t>
            </a:r>
          </a:p>
        </p:txBody>
      </p:sp>
    </p:spTree>
    <p:extLst>
      <p:ext uri="{BB962C8B-B14F-4D97-AF65-F5344CB8AC3E}">
        <p14:creationId xmlns:p14="http://schemas.microsoft.com/office/powerpoint/2010/main" val="18679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ücher für legasthene Kinder - Erster Österreichischer Dachverband  Legasthenie">
            <a:extLst>
              <a:ext uri="{FF2B5EF4-FFF2-40B4-BE49-F238E27FC236}">
                <a16:creationId xmlns:a16="http://schemas.microsoft.com/office/drawing/2014/main" id="{4E0CAF69-2BBA-2248-A3B5-ACB98C89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3" y="614597"/>
            <a:ext cx="4829175" cy="59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4B4005F-D9F2-684C-858B-9D35C83A6C78}"/>
              </a:ext>
            </a:extLst>
          </p:cNvPr>
          <p:cNvSpPr txBox="1"/>
          <p:nvPr/>
        </p:nvSpPr>
        <p:spPr>
          <a:xfrm>
            <a:off x="5051685" y="122552"/>
            <a:ext cx="28071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b="1" u="sng" dirty="0" err="1"/>
              <a:t>Produktionsfakoren</a:t>
            </a:r>
            <a:endParaRPr lang="de-DE" sz="2500" b="1" u="sng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AB2F64-B538-6047-8D4B-81920761100B}"/>
              </a:ext>
            </a:extLst>
          </p:cNvPr>
          <p:cNvSpPr txBox="1"/>
          <p:nvPr/>
        </p:nvSpPr>
        <p:spPr>
          <a:xfrm>
            <a:off x="5386466" y="1933732"/>
            <a:ext cx="68055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/>
              <a:t>Aufgaben: </a:t>
            </a:r>
          </a:p>
          <a:p>
            <a:endParaRPr lang="de-DE" sz="2500" dirty="0"/>
          </a:p>
          <a:p>
            <a:pPr marL="342900" indent="-342900">
              <a:buAutoNum type="alphaLcParenBoth"/>
            </a:pPr>
            <a:r>
              <a:rPr lang="de-DE" sz="2500" dirty="0"/>
              <a:t> Buch S. 59 aufschlagen</a:t>
            </a:r>
          </a:p>
          <a:p>
            <a:pPr marL="342900" indent="-342900">
              <a:buAutoNum type="alphaLcParenBoth"/>
            </a:pPr>
            <a:endParaRPr lang="de-DE" sz="2500" dirty="0"/>
          </a:p>
          <a:p>
            <a:pPr marL="342900" indent="-342900">
              <a:buAutoNum type="alphaLcParenBoth"/>
            </a:pPr>
            <a:r>
              <a:rPr lang="de-DE" sz="2500" dirty="0"/>
              <a:t> Bearbeitung der Aufgabe 3 auf Seite 59</a:t>
            </a:r>
          </a:p>
          <a:p>
            <a:r>
              <a:rPr lang="de-DE" sz="2500" dirty="0"/>
              <a:t>     </a:t>
            </a:r>
            <a:r>
              <a:rPr lang="de-DE" sz="2500" u="sng" dirty="0"/>
              <a:t>(schriftlich im Heft)</a:t>
            </a:r>
          </a:p>
        </p:txBody>
      </p:sp>
      <p:pic>
        <p:nvPicPr>
          <p:cNvPr id="7" name="Grafik 6" descr="Uhr Silhouette">
            <a:extLst>
              <a:ext uri="{FF2B5EF4-FFF2-40B4-BE49-F238E27FC236}">
                <a16:creationId xmlns:a16="http://schemas.microsoft.com/office/drawing/2014/main" id="{EFE3057D-7926-7441-94CF-1AB4A6D5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7244" y="5068478"/>
            <a:ext cx="914400" cy="914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D9210EC-5497-2045-89B5-551ACFD54A68}"/>
              </a:ext>
            </a:extLst>
          </p:cNvPr>
          <p:cNvSpPr txBox="1"/>
          <p:nvPr/>
        </p:nvSpPr>
        <p:spPr>
          <a:xfrm>
            <a:off x="7395686" y="5310234"/>
            <a:ext cx="582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bis:</a:t>
            </a:r>
          </a:p>
        </p:txBody>
      </p:sp>
    </p:spTree>
    <p:extLst>
      <p:ext uri="{BB962C8B-B14F-4D97-AF65-F5344CB8AC3E}">
        <p14:creationId xmlns:p14="http://schemas.microsoft.com/office/powerpoint/2010/main" val="414051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ben Kinder ein Recht auf Taschengeld? | kindersache">
            <a:extLst>
              <a:ext uri="{FF2B5EF4-FFF2-40B4-BE49-F238E27FC236}">
                <a16:creationId xmlns:a16="http://schemas.microsoft.com/office/drawing/2014/main" id="{7AAF338D-1930-7844-8189-8A74A8272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579119-22DE-4C48-9CC6-7B59395D52CA}"/>
              </a:ext>
            </a:extLst>
          </p:cNvPr>
          <p:cNvSpPr txBox="1"/>
          <p:nvPr/>
        </p:nvSpPr>
        <p:spPr>
          <a:xfrm>
            <a:off x="8022020" y="3248531"/>
            <a:ext cx="3852041" cy="3392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latin typeface="+mj-lt"/>
                <a:ea typeface="+mj-ea"/>
                <a:cs typeface="+mj-cs"/>
              </a:rPr>
              <a:t>Wirtschaftlich</a:t>
            </a:r>
            <a:r>
              <a:rPr lang="en-US" sz="3700" dirty="0"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latin typeface="+mj-lt"/>
                <a:ea typeface="+mj-ea"/>
                <a:cs typeface="+mj-cs"/>
              </a:rPr>
              <a:t>handeln</a:t>
            </a:r>
            <a:r>
              <a:rPr lang="en-US" sz="3700" dirty="0">
                <a:latin typeface="+mj-lt"/>
                <a:ea typeface="+mj-ea"/>
                <a:cs typeface="+mj-cs"/>
              </a:rPr>
              <a:t> – </a:t>
            </a:r>
            <a:r>
              <a:rPr lang="en-US" sz="3700" dirty="0" err="1">
                <a:latin typeface="+mj-lt"/>
                <a:ea typeface="+mj-ea"/>
                <a:cs typeface="+mj-cs"/>
              </a:rPr>
              <a:t>Einkäufe</a:t>
            </a:r>
            <a:r>
              <a:rPr lang="en-US" sz="3700" dirty="0">
                <a:latin typeface="+mj-lt"/>
                <a:ea typeface="+mj-ea"/>
                <a:cs typeface="+mj-cs"/>
              </a:rPr>
              <a:t> gut </a:t>
            </a:r>
            <a:r>
              <a:rPr lang="en-US" sz="3700" dirty="0" err="1">
                <a:latin typeface="+mj-lt"/>
                <a:ea typeface="+mj-ea"/>
                <a:cs typeface="+mj-cs"/>
              </a:rPr>
              <a:t>planen</a:t>
            </a:r>
            <a:endParaRPr lang="en-US" sz="37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Das </a:t>
            </a:r>
            <a:r>
              <a:rPr lang="en-US" sz="3700" dirty="0" err="1">
                <a:latin typeface="+mj-lt"/>
                <a:ea typeface="+mj-ea"/>
                <a:cs typeface="+mj-cs"/>
              </a:rPr>
              <a:t>Taschengeld</a:t>
            </a:r>
            <a:endParaRPr lang="en-US" sz="37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0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ücher für legasthene Kinder - Erster Österreichischer Dachverband  Legasthenie">
            <a:extLst>
              <a:ext uri="{FF2B5EF4-FFF2-40B4-BE49-F238E27FC236}">
                <a16:creationId xmlns:a16="http://schemas.microsoft.com/office/drawing/2014/main" id="{C29A50D2-C32E-4048-8718-484A6ABB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3" y="614597"/>
            <a:ext cx="4829175" cy="59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47BA5C4-5515-4E45-A902-2045A698649E}"/>
              </a:ext>
            </a:extLst>
          </p:cNvPr>
          <p:cNvSpPr txBox="1"/>
          <p:nvPr/>
        </p:nvSpPr>
        <p:spPr>
          <a:xfrm>
            <a:off x="5386466" y="1933732"/>
            <a:ext cx="68055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/>
              <a:t>Aufgaben: </a:t>
            </a:r>
          </a:p>
          <a:p>
            <a:endParaRPr lang="de-DE" sz="2500" dirty="0"/>
          </a:p>
          <a:p>
            <a:pPr marL="342900" indent="-342900">
              <a:buAutoNum type="alphaLcParenBoth"/>
            </a:pPr>
            <a:r>
              <a:rPr lang="de-DE" sz="2500" dirty="0"/>
              <a:t> gemeinsames Lesen des Arbeitsblattes</a:t>
            </a:r>
          </a:p>
          <a:p>
            <a:pPr marL="342900" indent="-342900">
              <a:buAutoNum type="alphaLcParenBoth"/>
            </a:pPr>
            <a:endParaRPr lang="de-DE" sz="2500" dirty="0"/>
          </a:p>
          <a:p>
            <a:pPr marL="342900" indent="-342900">
              <a:buAutoNum type="alphaLcParenBoth"/>
            </a:pPr>
            <a:r>
              <a:rPr lang="de-DE" sz="2500" dirty="0"/>
              <a:t> Bearbeitung der Aufgabe auf dem Arbeitsblatt</a:t>
            </a:r>
          </a:p>
          <a:p>
            <a:pPr marL="342900" indent="-342900">
              <a:buAutoNum type="alphaLcParenBoth"/>
            </a:pPr>
            <a:endParaRPr lang="de-DE" sz="2500" u="sng" dirty="0"/>
          </a:p>
          <a:p>
            <a:pPr marL="342900" indent="-342900">
              <a:buAutoNum type="alphaLcParenBoth"/>
            </a:pPr>
            <a:r>
              <a:rPr lang="de-DE" sz="2500" dirty="0"/>
              <a:t> Welche Regelung findet ihr am besten und wieso?</a:t>
            </a:r>
          </a:p>
        </p:txBody>
      </p:sp>
      <p:pic>
        <p:nvPicPr>
          <p:cNvPr id="6" name="Grafik 5" descr="Uhr Silhouette">
            <a:extLst>
              <a:ext uri="{FF2B5EF4-FFF2-40B4-BE49-F238E27FC236}">
                <a16:creationId xmlns:a16="http://schemas.microsoft.com/office/drawing/2014/main" id="{DB8CED73-8F5B-5447-93BD-733468F06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7244" y="5252134"/>
            <a:ext cx="914400" cy="9144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BF4F7EF-7176-AB43-8D92-C5F7A211028C}"/>
              </a:ext>
            </a:extLst>
          </p:cNvPr>
          <p:cNvSpPr txBox="1"/>
          <p:nvPr/>
        </p:nvSpPr>
        <p:spPr>
          <a:xfrm>
            <a:off x="7383655" y="5513898"/>
            <a:ext cx="582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bis: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476691-7DD9-FE42-BD68-5D685236FEBB}"/>
              </a:ext>
            </a:extLst>
          </p:cNvPr>
          <p:cNvSpPr txBox="1"/>
          <p:nvPr/>
        </p:nvSpPr>
        <p:spPr>
          <a:xfrm>
            <a:off x="3433979" y="153149"/>
            <a:ext cx="61429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500" b="1" u="sng" dirty="0"/>
              <a:t>Wirtschaftlich handeln – Einkäufe gut planen</a:t>
            </a:r>
          </a:p>
          <a:p>
            <a:pPr algn="ctr"/>
            <a:r>
              <a:rPr lang="de-DE" sz="2500" b="1" u="sng" dirty="0"/>
              <a:t>Das Taschengeld</a:t>
            </a:r>
          </a:p>
        </p:txBody>
      </p:sp>
    </p:spTree>
    <p:extLst>
      <p:ext uri="{BB962C8B-B14F-4D97-AF65-F5344CB8AC3E}">
        <p14:creationId xmlns:p14="http://schemas.microsoft.com/office/powerpoint/2010/main" val="243231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F680FAD54A1843B3D80A980B71948E" ma:contentTypeVersion="0" ma:contentTypeDescription="Ein neues Dokument erstellen." ma:contentTypeScope="" ma:versionID="505772aa83e6bdaccb6b6b6a33ed99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0627edd4f09c1f414843cf0643fb7b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DF14B8-A1BA-4882-B1F9-7959DAF1C22D}"/>
</file>

<file path=customXml/itemProps2.xml><?xml version="1.0" encoding="utf-8"?>
<ds:datastoreItem xmlns:ds="http://schemas.openxmlformats.org/officeDocument/2006/customXml" ds:itemID="{EDE5D346-E58A-466F-9360-1C5B2E2E06CB}"/>
</file>

<file path=customXml/itemProps3.xml><?xml version="1.0" encoding="utf-8"?>
<ds:datastoreItem xmlns:ds="http://schemas.openxmlformats.org/officeDocument/2006/customXml" ds:itemID="{7F6E40E1-4E7C-4411-A0B3-201ED13BD0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Macintosh PowerPoint</Application>
  <PresentationFormat>Breitbild</PresentationFormat>
  <Paragraphs>29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Viktoria Amrhein</dc:creator>
  <cp:lastModifiedBy>Viktoria Amrhein</cp:lastModifiedBy>
  <cp:revision>3</cp:revision>
  <dcterms:created xsi:type="dcterms:W3CDTF">2020-12-15T17:40:30Z</dcterms:created>
  <dcterms:modified xsi:type="dcterms:W3CDTF">2020-12-15T17:55:31Z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0x010100D0F680FAD54A1843B3D80A980B71948E</vt:lpwstr>
  </property>
</Properties>
</file>