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80" r:id="rId2"/>
    <p:sldId id="271" r:id="rId3"/>
    <p:sldId id="281" r:id="rId4"/>
    <p:sldId id="279" r:id="rId5"/>
    <p:sldId id="282" r:id="rId6"/>
    <p:sldId id="264" r:id="rId7"/>
    <p:sldId id="284" r:id="rId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55"/>
    <p:restoredTop sz="94565"/>
  </p:normalViewPr>
  <p:slideViewPr>
    <p:cSldViewPr snapToGrid="0" snapToObjects="1">
      <p:cViewPr varScale="1">
        <p:scale>
          <a:sx n="96" d="100"/>
          <a:sy n="96" d="100"/>
        </p:scale>
        <p:origin x="176"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FC3329-118D-BF40-A2AF-856B979543DE}" type="datetimeFigureOut">
              <a:rPr lang="de-DE" smtClean="0"/>
              <a:t>19.01.21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D11304-9BF7-A944-BCDC-D9593B18ABE1}" type="slidenum">
              <a:rPr lang="de-DE" smtClean="0"/>
              <a:t>‹Nr.›</a:t>
            </a:fld>
            <a:endParaRPr lang="de-DE"/>
          </a:p>
        </p:txBody>
      </p:sp>
    </p:spTree>
    <p:extLst>
      <p:ext uri="{BB962C8B-B14F-4D97-AF65-F5344CB8AC3E}">
        <p14:creationId xmlns:p14="http://schemas.microsoft.com/office/powerpoint/2010/main" val="122855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CE4110-0295-2741-854A-B24E42F167C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B0FB535-D132-9240-89B1-087FD47065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F67F565E-2D9D-CB4C-8A44-02C2E5120D3B}"/>
              </a:ext>
            </a:extLst>
          </p:cNvPr>
          <p:cNvSpPr>
            <a:spLocks noGrp="1"/>
          </p:cNvSpPr>
          <p:nvPr>
            <p:ph type="dt" sz="half" idx="10"/>
          </p:nvPr>
        </p:nvSpPr>
        <p:spPr/>
        <p:txBody>
          <a:bodyPr/>
          <a:lstStyle/>
          <a:p>
            <a:fld id="{9332B21F-E1A5-8944-AF4E-EB7F4DDF0115}" type="datetimeFigureOut">
              <a:rPr lang="de-DE" smtClean="0"/>
              <a:t>19.01.21</a:t>
            </a:fld>
            <a:endParaRPr lang="de-DE"/>
          </a:p>
        </p:txBody>
      </p:sp>
      <p:sp>
        <p:nvSpPr>
          <p:cNvPr id="5" name="Fußzeilenplatzhalter 4">
            <a:extLst>
              <a:ext uri="{FF2B5EF4-FFF2-40B4-BE49-F238E27FC236}">
                <a16:creationId xmlns:a16="http://schemas.microsoft.com/office/drawing/2014/main" id="{6E7EB105-E7F7-A647-B979-9729BA1340E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80FF7BA-5A7C-2A40-B4C4-22F2E4CE6B47}"/>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3148422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46AA7E-ED6A-4B42-A56B-78C8F9BFFE9C}"/>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4CB84DA4-5570-C14D-A1FA-EE37143CCA5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0CAC170-BDFA-2D4B-8004-4BC64C298153}"/>
              </a:ext>
            </a:extLst>
          </p:cNvPr>
          <p:cNvSpPr>
            <a:spLocks noGrp="1"/>
          </p:cNvSpPr>
          <p:nvPr>
            <p:ph type="dt" sz="half" idx="10"/>
          </p:nvPr>
        </p:nvSpPr>
        <p:spPr/>
        <p:txBody>
          <a:bodyPr/>
          <a:lstStyle/>
          <a:p>
            <a:fld id="{9332B21F-E1A5-8944-AF4E-EB7F4DDF0115}" type="datetimeFigureOut">
              <a:rPr lang="de-DE" smtClean="0"/>
              <a:t>19.01.21</a:t>
            </a:fld>
            <a:endParaRPr lang="de-DE"/>
          </a:p>
        </p:txBody>
      </p:sp>
      <p:sp>
        <p:nvSpPr>
          <p:cNvPr id="5" name="Fußzeilenplatzhalter 4">
            <a:extLst>
              <a:ext uri="{FF2B5EF4-FFF2-40B4-BE49-F238E27FC236}">
                <a16:creationId xmlns:a16="http://schemas.microsoft.com/office/drawing/2014/main" id="{B057261B-3C9C-B74C-A2DD-AED7D2E4D91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69D5EA9-F753-9F43-A8CF-1F3B663DE8F8}"/>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2851452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0833F0E-D75A-B94F-8CD6-62BFB2DBD7B1}"/>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CB59FF6D-A833-FA44-9A76-6571CDDC46E9}"/>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26DAF6E-1170-A345-8FA7-A0C590EBC296}"/>
              </a:ext>
            </a:extLst>
          </p:cNvPr>
          <p:cNvSpPr>
            <a:spLocks noGrp="1"/>
          </p:cNvSpPr>
          <p:nvPr>
            <p:ph type="dt" sz="half" idx="10"/>
          </p:nvPr>
        </p:nvSpPr>
        <p:spPr/>
        <p:txBody>
          <a:bodyPr/>
          <a:lstStyle/>
          <a:p>
            <a:fld id="{9332B21F-E1A5-8944-AF4E-EB7F4DDF0115}" type="datetimeFigureOut">
              <a:rPr lang="de-DE" smtClean="0"/>
              <a:t>19.01.21</a:t>
            </a:fld>
            <a:endParaRPr lang="de-DE"/>
          </a:p>
        </p:txBody>
      </p:sp>
      <p:sp>
        <p:nvSpPr>
          <p:cNvPr id="5" name="Fußzeilenplatzhalter 4">
            <a:extLst>
              <a:ext uri="{FF2B5EF4-FFF2-40B4-BE49-F238E27FC236}">
                <a16:creationId xmlns:a16="http://schemas.microsoft.com/office/drawing/2014/main" id="{F8252A1F-5333-114F-8DA3-3DA2CE95896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F0D7962-B874-194C-819A-734B40B5D60C}"/>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1274449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3C747B-9CC8-6B43-922E-CEC49C205F3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477A8BF-1E3F-B341-8CEA-A2FEAD72133B}"/>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5A0AAF9-1086-A347-BA72-3E4BBC59581C}"/>
              </a:ext>
            </a:extLst>
          </p:cNvPr>
          <p:cNvSpPr>
            <a:spLocks noGrp="1"/>
          </p:cNvSpPr>
          <p:nvPr>
            <p:ph type="dt" sz="half" idx="10"/>
          </p:nvPr>
        </p:nvSpPr>
        <p:spPr/>
        <p:txBody>
          <a:bodyPr/>
          <a:lstStyle/>
          <a:p>
            <a:fld id="{9332B21F-E1A5-8944-AF4E-EB7F4DDF0115}" type="datetimeFigureOut">
              <a:rPr lang="de-DE" smtClean="0"/>
              <a:t>19.01.21</a:t>
            </a:fld>
            <a:endParaRPr lang="de-DE"/>
          </a:p>
        </p:txBody>
      </p:sp>
      <p:sp>
        <p:nvSpPr>
          <p:cNvPr id="5" name="Fußzeilenplatzhalter 4">
            <a:extLst>
              <a:ext uri="{FF2B5EF4-FFF2-40B4-BE49-F238E27FC236}">
                <a16:creationId xmlns:a16="http://schemas.microsoft.com/office/drawing/2014/main" id="{0ABEE448-ACAB-F649-939C-E62AF90BF8F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A11177D-92C9-954C-B84B-8712B84C3F51}"/>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1416222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0AE2A9-35EE-F349-8A27-FC4CB3C185D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1095F04B-F0EC-264B-A134-5E9744314B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F5AD755D-85B7-8942-B468-E02379ACD680}"/>
              </a:ext>
            </a:extLst>
          </p:cNvPr>
          <p:cNvSpPr>
            <a:spLocks noGrp="1"/>
          </p:cNvSpPr>
          <p:nvPr>
            <p:ph type="dt" sz="half" idx="10"/>
          </p:nvPr>
        </p:nvSpPr>
        <p:spPr/>
        <p:txBody>
          <a:bodyPr/>
          <a:lstStyle/>
          <a:p>
            <a:fld id="{9332B21F-E1A5-8944-AF4E-EB7F4DDF0115}" type="datetimeFigureOut">
              <a:rPr lang="de-DE" smtClean="0"/>
              <a:t>19.01.21</a:t>
            </a:fld>
            <a:endParaRPr lang="de-DE"/>
          </a:p>
        </p:txBody>
      </p:sp>
      <p:sp>
        <p:nvSpPr>
          <p:cNvPr id="5" name="Fußzeilenplatzhalter 4">
            <a:extLst>
              <a:ext uri="{FF2B5EF4-FFF2-40B4-BE49-F238E27FC236}">
                <a16:creationId xmlns:a16="http://schemas.microsoft.com/office/drawing/2014/main" id="{4F9BD178-B886-3E4E-AE1F-AE2201DC47B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277C527-F8E4-D641-8878-7BF566E7BD4A}"/>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1052398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043DCE-95D8-0046-989A-7377B88394F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C8E8E91-2857-7B41-B3C7-992B15E6E39E}"/>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EC27A741-8F0B-9840-A985-2295B818D303}"/>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2C85DCA6-31B2-014E-A06C-5ABE03D98B73}"/>
              </a:ext>
            </a:extLst>
          </p:cNvPr>
          <p:cNvSpPr>
            <a:spLocks noGrp="1"/>
          </p:cNvSpPr>
          <p:nvPr>
            <p:ph type="dt" sz="half" idx="10"/>
          </p:nvPr>
        </p:nvSpPr>
        <p:spPr/>
        <p:txBody>
          <a:bodyPr/>
          <a:lstStyle/>
          <a:p>
            <a:fld id="{9332B21F-E1A5-8944-AF4E-EB7F4DDF0115}" type="datetimeFigureOut">
              <a:rPr lang="de-DE" smtClean="0"/>
              <a:t>19.01.21</a:t>
            </a:fld>
            <a:endParaRPr lang="de-DE"/>
          </a:p>
        </p:txBody>
      </p:sp>
      <p:sp>
        <p:nvSpPr>
          <p:cNvPr id="6" name="Fußzeilenplatzhalter 5">
            <a:extLst>
              <a:ext uri="{FF2B5EF4-FFF2-40B4-BE49-F238E27FC236}">
                <a16:creationId xmlns:a16="http://schemas.microsoft.com/office/drawing/2014/main" id="{FA766FFA-62EC-C340-B14A-5B3BAF41A624}"/>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22647A2-676F-BF46-80FE-B8DE566EF194}"/>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3699405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F04F4C-1153-3C44-9CAC-922FC5B87CDA}"/>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1D53707D-A008-A843-B6E0-CAE3B40DC5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36BC84DF-8FFD-8846-AFAA-2B91AB820CF0}"/>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6346F0E9-FF13-6247-BD57-19FF8BF067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B7733422-4317-A34E-ABC8-F2CA806316E3}"/>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26E2CE55-0328-6943-9AFC-319C13AD9010}"/>
              </a:ext>
            </a:extLst>
          </p:cNvPr>
          <p:cNvSpPr>
            <a:spLocks noGrp="1"/>
          </p:cNvSpPr>
          <p:nvPr>
            <p:ph type="dt" sz="half" idx="10"/>
          </p:nvPr>
        </p:nvSpPr>
        <p:spPr/>
        <p:txBody>
          <a:bodyPr/>
          <a:lstStyle/>
          <a:p>
            <a:fld id="{9332B21F-E1A5-8944-AF4E-EB7F4DDF0115}" type="datetimeFigureOut">
              <a:rPr lang="de-DE" smtClean="0"/>
              <a:t>19.01.21</a:t>
            </a:fld>
            <a:endParaRPr lang="de-DE"/>
          </a:p>
        </p:txBody>
      </p:sp>
      <p:sp>
        <p:nvSpPr>
          <p:cNvPr id="8" name="Fußzeilenplatzhalter 7">
            <a:extLst>
              <a:ext uri="{FF2B5EF4-FFF2-40B4-BE49-F238E27FC236}">
                <a16:creationId xmlns:a16="http://schemas.microsoft.com/office/drawing/2014/main" id="{C631C279-EFFB-A841-91A6-F934BED0B4D0}"/>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4919F210-3EDD-544A-8DC4-FDB12CD112DE}"/>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3541857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297AC5-1533-F846-BE4E-5A13C32A940D}"/>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9148C503-788C-1E43-B40E-D4DE9E027A32}"/>
              </a:ext>
            </a:extLst>
          </p:cNvPr>
          <p:cNvSpPr>
            <a:spLocks noGrp="1"/>
          </p:cNvSpPr>
          <p:nvPr>
            <p:ph type="dt" sz="half" idx="10"/>
          </p:nvPr>
        </p:nvSpPr>
        <p:spPr/>
        <p:txBody>
          <a:bodyPr/>
          <a:lstStyle/>
          <a:p>
            <a:fld id="{9332B21F-E1A5-8944-AF4E-EB7F4DDF0115}" type="datetimeFigureOut">
              <a:rPr lang="de-DE" smtClean="0"/>
              <a:t>19.01.21</a:t>
            </a:fld>
            <a:endParaRPr lang="de-DE"/>
          </a:p>
        </p:txBody>
      </p:sp>
      <p:sp>
        <p:nvSpPr>
          <p:cNvPr id="4" name="Fußzeilenplatzhalter 3">
            <a:extLst>
              <a:ext uri="{FF2B5EF4-FFF2-40B4-BE49-F238E27FC236}">
                <a16:creationId xmlns:a16="http://schemas.microsoft.com/office/drawing/2014/main" id="{02E69C0D-3641-E44A-B078-49D46163F89A}"/>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73615709-B971-3042-931A-5482E3C17772}"/>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1036323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E02F561D-A2BF-8D49-8B88-CEAB3ECB5BEB}"/>
              </a:ext>
            </a:extLst>
          </p:cNvPr>
          <p:cNvSpPr>
            <a:spLocks noGrp="1"/>
          </p:cNvSpPr>
          <p:nvPr>
            <p:ph type="dt" sz="half" idx="10"/>
          </p:nvPr>
        </p:nvSpPr>
        <p:spPr/>
        <p:txBody>
          <a:bodyPr/>
          <a:lstStyle/>
          <a:p>
            <a:fld id="{9332B21F-E1A5-8944-AF4E-EB7F4DDF0115}" type="datetimeFigureOut">
              <a:rPr lang="de-DE" smtClean="0"/>
              <a:t>19.01.21</a:t>
            </a:fld>
            <a:endParaRPr lang="de-DE"/>
          </a:p>
        </p:txBody>
      </p:sp>
      <p:sp>
        <p:nvSpPr>
          <p:cNvPr id="3" name="Fußzeilenplatzhalter 2">
            <a:extLst>
              <a:ext uri="{FF2B5EF4-FFF2-40B4-BE49-F238E27FC236}">
                <a16:creationId xmlns:a16="http://schemas.microsoft.com/office/drawing/2014/main" id="{295094BB-1096-F94F-96C4-932E40A542A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F35101F5-49B3-114C-80D6-7A74DBF57D81}"/>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535219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F4817F-9118-0941-BC30-543102ED496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AAF801D6-499D-2C40-AFDD-88D262E182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64BB346D-9F37-0E49-BE75-4EA68C492B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30D9C5A-FD21-7549-80CC-ECA41F345092}"/>
              </a:ext>
            </a:extLst>
          </p:cNvPr>
          <p:cNvSpPr>
            <a:spLocks noGrp="1"/>
          </p:cNvSpPr>
          <p:nvPr>
            <p:ph type="dt" sz="half" idx="10"/>
          </p:nvPr>
        </p:nvSpPr>
        <p:spPr/>
        <p:txBody>
          <a:bodyPr/>
          <a:lstStyle/>
          <a:p>
            <a:fld id="{9332B21F-E1A5-8944-AF4E-EB7F4DDF0115}" type="datetimeFigureOut">
              <a:rPr lang="de-DE" smtClean="0"/>
              <a:t>19.01.21</a:t>
            </a:fld>
            <a:endParaRPr lang="de-DE"/>
          </a:p>
        </p:txBody>
      </p:sp>
      <p:sp>
        <p:nvSpPr>
          <p:cNvPr id="6" name="Fußzeilenplatzhalter 5">
            <a:extLst>
              <a:ext uri="{FF2B5EF4-FFF2-40B4-BE49-F238E27FC236}">
                <a16:creationId xmlns:a16="http://schemas.microsoft.com/office/drawing/2014/main" id="{6990A314-ECC2-134F-A77C-F0251EA22C8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FA3CEF1-2607-7149-92F1-174663569A65}"/>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62750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A9ADFF-37B5-C046-B4D8-B75B8CDB6744}"/>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252D328A-1D37-FA49-BC02-62A0014F42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70D65638-0FB5-1B4E-A517-B6B8CF979E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3A6EB0C-8D44-0240-91B8-3E6393EF3D91}"/>
              </a:ext>
            </a:extLst>
          </p:cNvPr>
          <p:cNvSpPr>
            <a:spLocks noGrp="1"/>
          </p:cNvSpPr>
          <p:nvPr>
            <p:ph type="dt" sz="half" idx="10"/>
          </p:nvPr>
        </p:nvSpPr>
        <p:spPr/>
        <p:txBody>
          <a:bodyPr/>
          <a:lstStyle/>
          <a:p>
            <a:fld id="{9332B21F-E1A5-8944-AF4E-EB7F4DDF0115}" type="datetimeFigureOut">
              <a:rPr lang="de-DE" smtClean="0"/>
              <a:t>19.01.21</a:t>
            </a:fld>
            <a:endParaRPr lang="de-DE"/>
          </a:p>
        </p:txBody>
      </p:sp>
      <p:sp>
        <p:nvSpPr>
          <p:cNvPr id="6" name="Fußzeilenplatzhalter 5">
            <a:extLst>
              <a:ext uri="{FF2B5EF4-FFF2-40B4-BE49-F238E27FC236}">
                <a16:creationId xmlns:a16="http://schemas.microsoft.com/office/drawing/2014/main" id="{6C5EF5F9-2E73-8048-8103-E32144DAD19A}"/>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C8F442C-C0D0-6C41-BE09-72F4D009AD2D}"/>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2684418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204B8495-76E8-A349-BF35-57DDF08053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E1BB08FA-3DC4-1D4C-BD13-F993F089ED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2F50FC5-6A4B-6E4A-BC2D-CE7F03EBDD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2B21F-E1A5-8944-AF4E-EB7F4DDF0115}" type="datetimeFigureOut">
              <a:rPr lang="de-DE" smtClean="0"/>
              <a:t>19.01.21</a:t>
            </a:fld>
            <a:endParaRPr lang="de-DE"/>
          </a:p>
        </p:txBody>
      </p:sp>
      <p:sp>
        <p:nvSpPr>
          <p:cNvPr id="5" name="Fußzeilenplatzhalter 4">
            <a:extLst>
              <a:ext uri="{FF2B5EF4-FFF2-40B4-BE49-F238E27FC236}">
                <a16:creationId xmlns:a16="http://schemas.microsoft.com/office/drawing/2014/main" id="{0A3A172E-08DE-B143-8C4A-77ABDE919D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629830AB-E4CB-1249-9CE8-C73569393F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F2378E-7CB7-4C4A-8D00-612F65D97F74}" type="slidenum">
              <a:rPr lang="de-DE" smtClean="0"/>
              <a:t>‹Nr.›</a:t>
            </a:fld>
            <a:endParaRPr lang="de-DE"/>
          </a:p>
        </p:txBody>
      </p:sp>
    </p:spTree>
    <p:extLst>
      <p:ext uri="{BB962C8B-B14F-4D97-AF65-F5344CB8AC3E}">
        <p14:creationId xmlns:p14="http://schemas.microsoft.com/office/powerpoint/2010/main" val="3574638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5.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6.svg"/><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29.svg"/><Relationship Id="rId3" Type="http://schemas.openxmlformats.org/officeDocument/2006/relationships/image" Target="../media/image19.svg"/><Relationship Id="rId7" Type="http://schemas.openxmlformats.org/officeDocument/2006/relationships/image" Target="../media/image23.svg"/><Relationship Id="rId12" Type="http://schemas.openxmlformats.org/officeDocument/2006/relationships/image" Target="../media/image28.pn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22.png"/><Relationship Id="rId11" Type="http://schemas.openxmlformats.org/officeDocument/2006/relationships/image" Target="../media/image27.svg"/><Relationship Id="rId5" Type="http://schemas.openxmlformats.org/officeDocument/2006/relationships/image" Target="../media/image21.svg"/><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Neue Updates für Microsoft Teams - IsulTix - EDV &amp; IT Support Bremen">
            <a:extLst>
              <a:ext uri="{FF2B5EF4-FFF2-40B4-BE49-F238E27FC236}">
                <a16:creationId xmlns:a16="http://schemas.microsoft.com/office/drawing/2014/main" id="{DFE142E2-DA97-FF46-B2F3-2EC86268A24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5807640" y="2790166"/>
            <a:ext cx="2849586" cy="2849586"/>
          </a:xfrm>
          <a:custGeom>
            <a:avLst/>
            <a:gdLst/>
            <a:ahLst/>
            <a:cxnLst/>
            <a:rect l="l" t="t" r="r" b="b"/>
            <a:pathLst>
              <a:path w="2849586" h="2849586">
                <a:moveTo>
                  <a:pt x="1424793" y="0"/>
                </a:moveTo>
                <a:cubicBezTo>
                  <a:pt x="2211684" y="0"/>
                  <a:pt x="2849586" y="637902"/>
                  <a:pt x="2849586" y="1424793"/>
                </a:cubicBezTo>
                <a:cubicBezTo>
                  <a:pt x="2849586" y="2211684"/>
                  <a:pt x="2211684" y="2849586"/>
                  <a:pt x="1424793" y="2849586"/>
                </a:cubicBezTo>
                <a:cubicBezTo>
                  <a:pt x="637902" y="2849586"/>
                  <a:pt x="0" y="2211684"/>
                  <a:pt x="0" y="1424793"/>
                </a:cubicBezTo>
                <a:cubicBezTo>
                  <a:pt x="0" y="637902"/>
                  <a:pt x="637902" y="0"/>
                  <a:pt x="1424793" y="0"/>
                </a:cubicBezTo>
                <a:close/>
              </a:path>
            </a:pathLst>
          </a:custGeom>
          <a:noFill/>
          <a:extLst>
            <a:ext uri="{909E8E84-426E-40DD-AFC4-6F175D3DCCD1}">
              <a14:hiddenFill xmlns:a14="http://schemas.microsoft.com/office/drawing/2010/main">
                <a:solidFill>
                  <a:srgbClr val="FFFFFF"/>
                </a:solidFill>
              </a14:hiddenFill>
            </a:ext>
          </a:extLst>
        </p:spPr>
      </p:pic>
      <p:pic>
        <p:nvPicPr>
          <p:cNvPr id="1028" name="Picture 4" descr="Microsoft OneNote: Notizen speichern und ordnen – Apps bei Google Play">
            <a:extLst>
              <a:ext uri="{FF2B5EF4-FFF2-40B4-BE49-F238E27FC236}">
                <a16:creationId xmlns:a16="http://schemas.microsoft.com/office/drawing/2014/main" id="{8F0FA66F-4DB8-9C40-9E08-9DF18D9126B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a:stretch/>
        </p:blipFill>
        <p:spPr bwMode="auto">
          <a:xfrm>
            <a:off x="9147156" y="2790166"/>
            <a:ext cx="2849586" cy="2849586"/>
          </a:xfrm>
          <a:custGeom>
            <a:avLst/>
            <a:gdLst/>
            <a:ahLst/>
            <a:cxnLst/>
            <a:rect l="l" t="t" r="r" b="b"/>
            <a:pathLst>
              <a:path w="2849586" h="2849586">
                <a:moveTo>
                  <a:pt x="1424793" y="0"/>
                </a:moveTo>
                <a:cubicBezTo>
                  <a:pt x="2211684" y="0"/>
                  <a:pt x="2849586" y="637902"/>
                  <a:pt x="2849586" y="1424793"/>
                </a:cubicBezTo>
                <a:cubicBezTo>
                  <a:pt x="2849586" y="2211684"/>
                  <a:pt x="2211684" y="2849586"/>
                  <a:pt x="1424793" y="2849586"/>
                </a:cubicBezTo>
                <a:cubicBezTo>
                  <a:pt x="637902" y="2849586"/>
                  <a:pt x="0" y="2211684"/>
                  <a:pt x="0" y="1424793"/>
                </a:cubicBezTo>
                <a:cubicBezTo>
                  <a:pt x="0" y="637902"/>
                  <a:pt x="637902" y="0"/>
                  <a:pt x="1424793" y="0"/>
                </a:cubicBezTo>
                <a:close/>
              </a:path>
            </a:pathLst>
          </a:custGeom>
          <a:noFill/>
          <a:extLst>
            <a:ext uri="{909E8E84-426E-40DD-AFC4-6F175D3DCCD1}">
              <a14:hiddenFill xmlns:a14="http://schemas.microsoft.com/office/drawing/2010/main">
                <a:solidFill>
                  <a:srgbClr val="FFFFFF"/>
                </a:solidFill>
              </a14:hiddenFill>
            </a:ext>
          </a:extLst>
        </p:spPr>
      </p:pic>
      <p:pic>
        <p:nvPicPr>
          <p:cNvPr id="1032" name="Picture 8" descr="Häufig gestellte Fragen - Service - Vermessungs- und Katasteramt - Planen,  Bauen, Wohnen - Leben in Dortmund - Stadtportal dortmund.de">
            <a:extLst>
              <a:ext uri="{FF2B5EF4-FFF2-40B4-BE49-F238E27FC236}">
                <a16:creationId xmlns:a16="http://schemas.microsoft.com/office/drawing/2014/main" id="{27D3B9BF-51E1-1241-9957-4627C851214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9813"/>
          <a:stretch/>
        </p:blipFill>
        <p:spPr bwMode="auto">
          <a:xfrm>
            <a:off x="414337" y="722289"/>
            <a:ext cx="4903373" cy="5486400"/>
          </a:xfrm>
          <a:prstGeom prst="rect">
            <a:avLst/>
          </a:prstGeom>
          <a:noFill/>
          <a:extLst>
            <a:ext uri="{909E8E84-426E-40DD-AFC4-6F175D3DCCD1}">
              <a14:hiddenFill xmlns:a14="http://schemas.microsoft.com/office/drawing/2010/main">
                <a:solidFill>
                  <a:srgbClr val="FFFFFF"/>
                </a:solidFill>
              </a14:hiddenFill>
            </a:ext>
          </a:extLst>
        </p:spPr>
      </p:pic>
      <p:sp>
        <p:nvSpPr>
          <p:cNvPr id="14" name="Textfeld 13">
            <a:extLst>
              <a:ext uri="{FF2B5EF4-FFF2-40B4-BE49-F238E27FC236}">
                <a16:creationId xmlns:a16="http://schemas.microsoft.com/office/drawing/2014/main" id="{67465533-768D-434A-82CA-EF69B19089A7}"/>
              </a:ext>
            </a:extLst>
          </p:cNvPr>
          <p:cNvSpPr txBox="1"/>
          <p:nvPr/>
        </p:nvSpPr>
        <p:spPr>
          <a:xfrm>
            <a:off x="10179052" y="2605500"/>
            <a:ext cx="785793" cy="461665"/>
          </a:xfrm>
          <a:prstGeom prst="rect">
            <a:avLst/>
          </a:prstGeom>
          <a:noFill/>
        </p:spPr>
        <p:txBody>
          <a:bodyPr wrap="none" rtlCol="0">
            <a:spAutoFit/>
          </a:bodyPr>
          <a:lstStyle/>
          <a:p>
            <a:r>
              <a:rPr lang="de-DE" sz="2400" b="1" dirty="0"/>
              <a:t>Zu …</a:t>
            </a:r>
          </a:p>
        </p:txBody>
      </p:sp>
      <p:sp>
        <p:nvSpPr>
          <p:cNvPr id="15" name="Textfeld 14">
            <a:extLst>
              <a:ext uri="{FF2B5EF4-FFF2-40B4-BE49-F238E27FC236}">
                <a16:creationId xmlns:a16="http://schemas.microsoft.com/office/drawing/2014/main" id="{2AAF3EE1-87D9-514F-948A-F1EE59EC202C}"/>
              </a:ext>
            </a:extLst>
          </p:cNvPr>
          <p:cNvSpPr txBox="1"/>
          <p:nvPr/>
        </p:nvSpPr>
        <p:spPr>
          <a:xfrm>
            <a:off x="6999056" y="2605500"/>
            <a:ext cx="785793" cy="461665"/>
          </a:xfrm>
          <a:prstGeom prst="rect">
            <a:avLst/>
          </a:prstGeom>
          <a:noFill/>
        </p:spPr>
        <p:txBody>
          <a:bodyPr wrap="none" rtlCol="0">
            <a:spAutoFit/>
          </a:bodyPr>
          <a:lstStyle/>
          <a:p>
            <a:r>
              <a:rPr lang="de-DE" sz="2400" b="1" dirty="0"/>
              <a:t>Zu …</a:t>
            </a:r>
          </a:p>
        </p:txBody>
      </p:sp>
    </p:spTree>
    <p:extLst>
      <p:ext uri="{BB962C8B-B14F-4D97-AF65-F5344CB8AC3E}">
        <p14:creationId xmlns:p14="http://schemas.microsoft.com/office/powerpoint/2010/main" val="4170949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 name="Rectangle 136">
            <a:extLst>
              <a:ext uri="{FF2B5EF4-FFF2-40B4-BE49-F238E27FC236}">
                <a16:creationId xmlns:a16="http://schemas.microsoft.com/office/drawing/2014/main" id="{3A826B85-D58A-48FB-ABB8-881A5F8CC2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ounded Rectangle 5">
            <a:extLst>
              <a:ext uri="{FF2B5EF4-FFF2-40B4-BE49-F238E27FC236}">
                <a16:creationId xmlns:a16="http://schemas.microsoft.com/office/drawing/2014/main" id="{20B579A7-44A3-4863-B4F6-E1E3D667A5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120" y="990600"/>
            <a:ext cx="10271760" cy="4305300"/>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Aktuelles - Kirche-Stimpfach">
            <a:extLst>
              <a:ext uri="{FF2B5EF4-FFF2-40B4-BE49-F238E27FC236}">
                <a16:creationId xmlns:a16="http://schemas.microsoft.com/office/drawing/2014/main" id="{A8AEE96A-3512-B74A-A908-E0F361D76834}"/>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2" b="9331"/>
          <a:stretch/>
        </p:blipFill>
        <p:spPr bwMode="auto">
          <a:xfrm>
            <a:off x="1281684" y="1309878"/>
            <a:ext cx="9628632" cy="3666744"/>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15" name="Grafik 14" descr="Uhr Silhouette">
            <a:extLst>
              <a:ext uri="{FF2B5EF4-FFF2-40B4-BE49-F238E27FC236}">
                <a16:creationId xmlns:a16="http://schemas.microsoft.com/office/drawing/2014/main" id="{B99AF437-E059-5E45-BEEA-3263821D418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24726" y="5548122"/>
            <a:ext cx="914400" cy="914400"/>
          </a:xfrm>
          <a:prstGeom prst="rect">
            <a:avLst/>
          </a:prstGeom>
        </p:spPr>
      </p:pic>
      <p:sp>
        <p:nvSpPr>
          <p:cNvPr id="9" name="Textfeld 8">
            <a:extLst>
              <a:ext uri="{FF2B5EF4-FFF2-40B4-BE49-F238E27FC236}">
                <a16:creationId xmlns:a16="http://schemas.microsoft.com/office/drawing/2014/main" id="{862D7B17-81E8-6445-876F-FD7FEFEAE3A7}"/>
              </a:ext>
            </a:extLst>
          </p:cNvPr>
          <p:cNvSpPr txBox="1"/>
          <p:nvPr/>
        </p:nvSpPr>
        <p:spPr>
          <a:xfrm>
            <a:off x="5339126" y="5789878"/>
            <a:ext cx="1513748" cy="430887"/>
          </a:xfrm>
          <a:prstGeom prst="rect">
            <a:avLst/>
          </a:prstGeom>
          <a:noFill/>
        </p:spPr>
        <p:txBody>
          <a:bodyPr wrap="none" rtlCol="0">
            <a:spAutoFit/>
          </a:bodyPr>
          <a:lstStyle/>
          <a:p>
            <a:r>
              <a:rPr lang="de-DE" sz="2200" dirty="0"/>
              <a:t>10 Minuten</a:t>
            </a:r>
          </a:p>
        </p:txBody>
      </p:sp>
    </p:spTree>
    <p:extLst>
      <p:ext uri="{BB962C8B-B14F-4D97-AF65-F5344CB8AC3E}">
        <p14:creationId xmlns:p14="http://schemas.microsoft.com/office/powerpoint/2010/main" val="1174382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8950AD4C-6AF3-49F8-94E1-DBCAFB394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eiryo"/>
            </a:endParaRPr>
          </a:p>
        </p:txBody>
      </p:sp>
      <p:sp>
        <p:nvSpPr>
          <p:cNvPr id="73" name="Freeform: Shape 72">
            <a:extLst>
              <a:ext uri="{FF2B5EF4-FFF2-40B4-BE49-F238E27FC236}">
                <a16:creationId xmlns:a16="http://schemas.microsoft.com/office/drawing/2014/main" id="{0ACBD85E-A404-45CB-B532-1039E479D4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167675" y="-3167677"/>
            <a:ext cx="5856341" cy="12191695"/>
          </a:xfrm>
          <a:custGeom>
            <a:avLst/>
            <a:gdLst>
              <a:gd name="connsiteX0" fmla="*/ 0 w 5856341"/>
              <a:gd name="connsiteY0" fmla="*/ 12191695 h 12191695"/>
              <a:gd name="connsiteX1" fmla="*/ 0 w 5856341"/>
              <a:gd name="connsiteY1" fmla="*/ 0 h 12191695"/>
              <a:gd name="connsiteX2" fmla="*/ 243849 w 5856341"/>
              <a:gd name="connsiteY2" fmla="*/ 0 h 12191695"/>
              <a:gd name="connsiteX3" fmla="*/ 505121 w 5856341"/>
              <a:gd name="connsiteY3" fmla="*/ 0 h 12191695"/>
              <a:gd name="connsiteX4" fmla="*/ 723207 w 5856341"/>
              <a:gd name="connsiteY4" fmla="*/ 0 h 12191695"/>
              <a:gd name="connsiteX5" fmla="*/ 755828 w 5856341"/>
              <a:gd name="connsiteY5" fmla="*/ 0 h 12191695"/>
              <a:gd name="connsiteX6" fmla="*/ 1411868 w 5856341"/>
              <a:gd name="connsiteY6" fmla="*/ 0 h 12191695"/>
              <a:gd name="connsiteX7" fmla="*/ 1421034 w 5856341"/>
              <a:gd name="connsiteY7" fmla="*/ 0 h 12191695"/>
              <a:gd name="connsiteX8" fmla="*/ 1515206 w 5856341"/>
              <a:gd name="connsiteY8" fmla="*/ 0 h 12191695"/>
              <a:gd name="connsiteX9" fmla="*/ 2636151 w 5856341"/>
              <a:gd name="connsiteY9" fmla="*/ 0 h 12191695"/>
              <a:gd name="connsiteX10" fmla="*/ 4637890 w 5856341"/>
              <a:gd name="connsiteY10" fmla="*/ 0 h 12191695"/>
              <a:gd name="connsiteX11" fmla="*/ 4654499 w 5856341"/>
              <a:gd name="connsiteY11" fmla="*/ 26661 h 12191695"/>
              <a:gd name="connsiteX12" fmla="*/ 5856341 w 5856341"/>
              <a:gd name="connsiteY12" fmla="*/ 6438338 h 12191695"/>
              <a:gd name="connsiteX13" fmla="*/ 4449211 w 5856341"/>
              <a:gd name="connsiteY13" fmla="*/ 11332719 h 12191695"/>
              <a:gd name="connsiteX14" fmla="*/ 4061349 w 5856341"/>
              <a:gd name="connsiteY14" fmla="*/ 12054097 h 12191695"/>
              <a:gd name="connsiteX15" fmla="*/ 3977450 w 5856341"/>
              <a:gd name="connsiteY15" fmla="*/ 12191695 h 12191695"/>
              <a:gd name="connsiteX16" fmla="*/ 2636151 w 5856341"/>
              <a:gd name="connsiteY16" fmla="*/ 12191695 h 12191695"/>
              <a:gd name="connsiteX17" fmla="*/ 1421034 w 5856341"/>
              <a:gd name="connsiteY17" fmla="*/ 12191695 h 12191695"/>
              <a:gd name="connsiteX18" fmla="*/ 1411868 w 5856341"/>
              <a:gd name="connsiteY18" fmla="*/ 12191695 h 12191695"/>
              <a:gd name="connsiteX19" fmla="*/ 1283685 w 5856341"/>
              <a:gd name="connsiteY19" fmla="*/ 12191695 h 12191695"/>
              <a:gd name="connsiteX20" fmla="*/ 755828 w 5856341"/>
              <a:gd name="connsiteY20" fmla="*/ 12191695 h 12191695"/>
              <a:gd name="connsiteX21" fmla="*/ 723207 w 5856341"/>
              <a:gd name="connsiteY21" fmla="*/ 12191695 h 12191695"/>
              <a:gd name="connsiteX22" fmla="*/ 505121 w 5856341"/>
              <a:gd name="connsiteY22" fmla="*/ 12191695 h 12191695"/>
              <a:gd name="connsiteX23" fmla="*/ 243849 w 5856341"/>
              <a:gd name="connsiteY23" fmla="*/ 12191695 h 1219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856341" h="12191695">
                <a:moveTo>
                  <a:pt x="0" y="12191695"/>
                </a:moveTo>
                <a:lnTo>
                  <a:pt x="0" y="0"/>
                </a:lnTo>
                <a:lnTo>
                  <a:pt x="243849" y="0"/>
                </a:lnTo>
                <a:lnTo>
                  <a:pt x="505121" y="0"/>
                </a:lnTo>
                <a:lnTo>
                  <a:pt x="723207" y="0"/>
                </a:lnTo>
                <a:lnTo>
                  <a:pt x="755828" y="0"/>
                </a:lnTo>
                <a:lnTo>
                  <a:pt x="1411868" y="0"/>
                </a:lnTo>
                <a:lnTo>
                  <a:pt x="1421034" y="0"/>
                </a:lnTo>
                <a:lnTo>
                  <a:pt x="1515206" y="0"/>
                </a:lnTo>
                <a:lnTo>
                  <a:pt x="2636151" y="0"/>
                </a:lnTo>
                <a:lnTo>
                  <a:pt x="4637890" y="0"/>
                </a:lnTo>
                <a:lnTo>
                  <a:pt x="4654499" y="26661"/>
                </a:lnTo>
                <a:cubicBezTo>
                  <a:pt x="5425621" y="1341551"/>
                  <a:pt x="5856341" y="3721137"/>
                  <a:pt x="5856341" y="6438338"/>
                </a:cubicBezTo>
                <a:cubicBezTo>
                  <a:pt x="5856341" y="8833790"/>
                  <a:pt x="5159120" y="9960353"/>
                  <a:pt x="4449211" y="11332719"/>
                </a:cubicBezTo>
                <a:cubicBezTo>
                  <a:pt x="4319934" y="11582638"/>
                  <a:pt x="4191839" y="11827452"/>
                  <a:pt x="4061349" y="12054097"/>
                </a:cubicBezTo>
                <a:lnTo>
                  <a:pt x="3977450" y="12191695"/>
                </a:lnTo>
                <a:lnTo>
                  <a:pt x="2636151" y="12191695"/>
                </a:lnTo>
                <a:lnTo>
                  <a:pt x="1421034" y="12191695"/>
                </a:lnTo>
                <a:lnTo>
                  <a:pt x="1411868" y="12191695"/>
                </a:lnTo>
                <a:lnTo>
                  <a:pt x="1283685" y="12191695"/>
                </a:lnTo>
                <a:lnTo>
                  <a:pt x="755828" y="12191695"/>
                </a:lnTo>
                <a:lnTo>
                  <a:pt x="723207" y="12191695"/>
                </a:lnTo>
                <a:lnTo>
                  <a:pt x="505121" y="12191695"/>
                </a:lnTo>
                <a:lnTo>
                  <a:pt x="243849" y="12191695"/>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5" name="Freeform: Shape 74">
            <a:extLst>
              <a:ext uri="{FF2B5EF4-FFF2-40B4-BE49-F238E27FC236}">
                <a16:creationId xmlns:a16="http://schemas.microsoft.com/office/drawing/2014/main" id="{DB1626B1-BAC7-4893-A5AC-620597685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146277" y="-874927"/>
            <a:ext cx="1899138" cy="12191695"/>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77" name="Freeform: Shape 76">
            <a:extLst>
              <a:ext uri="{FF2B5EF4-FFF2-40B4-BE49-F238E27FC236}">
                <a16:creationId xmlns:a16="http://schemas.microsoft.com/office/drawing/2014/main" id="{D64E9910-51FE-45BF-973D-9D2401FD3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143758" y="-1037574"/>
            <a:ext cx="1904176" cy="12191695"/>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1026" name="Picture 2" descr="Haben Kinder ein Recht auf Taschengeld? | kindersache">
            <a:extLst>
              <a:ext uri="{FF2B5EF4-FFF2-40B4-BE49-F238E27FC236}">
                <a16:creationId xmlns:a16="http://schemas.microsoft.com/office/drawing/2014/main" id="{C6087C49-ED08-944E-993C-7817F2BDEDC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617650" y="491207"/>
            <a:ext cx="6956389" cy="3908607"/>
          </a:xfrm>
          <a:prstGeom prst="rect">
            <a:avLst/>
          </a:prstGeom>
          <a:noFill/>
          <a:extLst>
            <a:ext uri="{909E8E84-426E-40DD-AFC4-6F175D3DCCD1}">
              <a14:hiddenFill xmlns:a14="http://schemas.microsoft.com/office/drawing/2010/main">
                <a:solidFill>
                  <a:srgbClr val="FFFFFF"/>
                </a:solidFill>
              </a14:hiddenFill>
            </a:ext>
          </a:extLst>
        </p:spPr>
      </p:pic>
      <p:sp>
        <p:nvSpPr>
          <p:cNvPr id="6" name="Textfeld 5">
            <a:extLst>
              <a:ext uri="{FF2B5EF4-FFF2-40B4-BE49-F238E27FC236}">
                <a16:creationId xmlns:a16="http://schemas.microsoft.com/office/drawing/2014/main" id="{206509D1-6B07-4C49-B5DA-31848D798B73}"/>
              </a:ext>
            </a:extLst>
          </p:cNvPr>
          <p:cNvSpPr txBox="1"/>
          <p:nvPr/>
        </p:nvSpPr>
        <p:spPr>
          <a:xfrm>
            <a:off x="1161816" y="4861053"/>
            <a:ext cx="9868055" cy="430887"/>
          </a:xfrm>
          <a:prstGeom prst="rect">
            <a:avLst/>
          </a:prstGeom>
          <a:noFill/>
        </p:spPr>
        <p:txBody>
          <a:bodyPr wrap="square" rtlCol="0">
            <a:spAutoFit/>
          </a:bodyPr>
          <a:lstStyle/>
          <a:p>
            <a:pPr marL="285750" indent="-285750">
              <a:buFont typeface="Wingdings" pitchFamily="2" charset="2"/>
              <a:buChar char="Ø"/>
            </a:pPr>
            <a:r>
              <a:rPr lang="de-DE" sz="2200" dirty="0"/>
              <a:t>Welche Taschengeldregelung findet ihr am besten?</a:t>
            </a:r>
          </a:p>
        </p:txBody>
      </p:sp>
      <p:sp>
        <p:nvSpPr>
          <p:cNvPr id="7" name="Textfeld 6">
            <a:extLst>
              <a:ext uri="{FF2B5EF4-FFF2-40B4-BE49-F238E27FC236}">
                <a16:creationId xmlns:a16="http://schemas.microsoft.com/office/drawing/2014/main" id="{41D52731-9F3E-E14B-B0AA-1502FB89B4AA}"/>
              </a:ext>
            </a:extLst>
          </p:cNvPr>
          <p:cNvSpPr txBox="1"/>
          <p:nvPr/>
        </p:nvSpPr>
        <p:spPr>
          <a:xfrm>
            <a:off x="1161816" y="6048033"/>
            <a:ext cx="6187591" cy="430887"/>
          </a:xfrm>
          <a:prstGeom prst="rect">
            <a:avLst/>
          </a:prstGeom>
          <a:noFill/>
        </p:spPr>
        <p:txBody>
          <a:bodyPr wrap="none" rtlCol="0">
            <a:spAutoFit/>
          </a:bodyPr>
          <a:lstStyle/>
          <a:p>
            <a:pPr marL="285750" indent="-285750">
              <a:buFont typeface="Wingdings" pitchFamily="2" charset="2"/>
              <a:buChar char="Ø"/>
            </a:pPr>
            <a:r>
              <a:rPr lang="de-DE" sz="2200" dirty="0"/>
              <a:t>Warum sind also Taschengeldregelungen sinnvoll?</a:t>
            </a:r>
          </a:p>
        </p:txBody>
      </p:sp>
      <p:sp>
        <p:nvSpPr>
          <p:cNvPr id="8" name="Textfeld 7">
            <a:extLst>
              <a:ext uri="{FF2B5EF4-FFF2-40B4-BE49-F238E27FC236}">
                <a16:creationId xmlns:a16="http://schemas.microsoft.com/office/drawing/2014/main" id="{DD9EF088-058B-7B47-A049-EE62665E5D3D}"/>
              </a:ext>
            </a:extLst>
          </p:cNvPr>
          <p:cNvSpPr txBox="1"/>
          <p:nvPr/>
        </p:nvSpPr>
        <p:spPr>
          <a:xfrm>
            <a:off x="7061200" y="6680200"/>
            <a:ext cx="237566" cy="369332"/>
          </a:xfrm>
          <a:prstGeom prst="rect">
            <a:avLst/>
          </a:prstGeom>
          <a:noFill/>
        </p:spPr>
        <p:txBody>
          <a:bodyPr wrap="none" rtlCol="0">
            <a:spAutoFit/>
          </a:bodyPr>
          <a:lstStyle/>
          <a:p>
            <a:r>
              <a:rPr lang="de-DE" dirty="0"/>
              <a:t> </a:t>
            </a:r>
          </a:p>
        </p:txBody>
      </p:sp>
      <p:sp>
        <p:nvSpPr>
          <p:cNvPr id="15" name="Textfeld 14">
            <a:extLst>
              <a:ext uri="{FF2B5EF4-FFF2-40B4-BE49-F238E27FC236}">
                <a16:creationId xmlns:a16="http://schemas.microsoft.com/office/drawing/2014/main" id="{5020653E-F3F2-FA43-80EF-9FF67DD1A00A}"/>
              </a:ext>
            </a:extLst>
          </p:cNvPr>
          <p:cNvSpPr txBox="1"/>
          <p:nvPr/>
        </p:nvSpPr>
        <p:spPr>
          <a:xfrm>
            <a:off x="1161816" y="5459798"/>
            <a:ext cx="10217669" cy="430887"/>
          </a:xfrm>
          <a:prstGeom prst="rect">
            <a:avLst/>
          </a:prstGeom>
          <a:noFill/>
        </p:spPr>
        <p:txBody>
          <a:bodyPr wrap="none" rtlCol="0">
            <a:spAutoFit/>
          </a:bodyPr>
          <a:lstStyle/>
          <a:p>
            <a:pPr marL="342900" indent="-342900">
              <a:buFont typeface="Wingdings" pitchFamily="2" charset="2"/>
              <a:buChar char="Ø"/>
            </a:pPr>
            <a:r>
              <a:rPr lang="de-DE" sz="2200" dirty="0"/>
              <a:t>Wie würde denn eurer Meinung nach ein guter Umgang mit Taschengeld aussehen?</a:t>
            </a:r>
          </a:p>
        </p:txBody>
      </p:sp>
    </p:spTree>
    <p:extLst>
      <p:ext uri="{BB962C8B-B14F-4D97-AF65-F5344CB8AC3E}">
        <p14:creationId xmlns:p14="http://schemas.microsoft.com/office/powerpoint/2010/main" val="4099210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137562BA-571B-A54D-8447-08241B08125B}"/>
              </a:ext>
            </a:extLst>
          </p:cNvPr>
          <p:cNvSpPr txBox="1"/>
          <p:nvPr/>
        </p:nvSpPr>
        <p:spPr>
          <a:xfrm>
            <a:off x="6096000" y="3224713"/>
            <a:ext cx="4540344" cy="1200329"/>
          </a:xfrm>
          <a:prstGeom prst="rect">
            <a:avLst/>
          </a:prstGeom>
          <a:noFill/>
          <a:ln>
            <a:solidFill>
              <a:schemeClr val="tx1"/>
            </a:solidFill>
          </a:ln>
        </p:spPr>
        <p:txBody>
          <a:bodyPr wrap="square" rtlCol="0">
            <a:spAutoFit/>
          </a:bodyPr>
          <a:lstStyle/>
          <a:p>
            <a:pPr algn="ctr"/>
            <a:r>
              <a:rPr lang="de-DE" sz="2400" dirty="0"/>
              <a:t>Sollten Kinder überhaupt Taschengeld bekommen, was meint ihr? </a:t>
            </a:r>
          </a:p>
        </p:txBody>
      </p:sp>
      <p:pic>
        <p:nvPicPr>
          <p:cNvPr id="1026" name="Picture 2" descr="Wieso bei einem Nein der Spaß erst anfängt | VertriebsManager">
            <a:extLst>
              <a:ext uri="{FF2B5EF4-FFF2-40B4-BE49-F238E27FC236}">
                <a16:creationId xmlns:a16="http://schemas.microsoft.com/office/drawing/2014/main" id="{58419178-3190-A347-9FC3-E6AE06B26F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782" y="689317"/>
            <a:ext cx="4540344" cy="5345723"/>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 name="Textfeld 1">
            <a:extLst>
              <a:ext uri="{FF2B5EF4-FFF2-40B4-BE49-F238E27FC236}">
                <a16:creationId xmlns:a16="http://schemas.microsoft.com/office/drawing/2014/main" id="{29EB7620-602F-F94E-9354-3321BCE47A08}"/>
              </a:ext>
            </a:extLst>
          </p:cNvPr>
          <p:cNvSpPr txBox="1"/>
          <p:nvPr/>
        </p:nvSpPr>
        <p:spPr>
          <a:xfrm>
            <a:off x="5283200" y="689317"/>
            <a:ext cx="6586018" cy="1631216"/>
          </a:xfrm>
          <a:prstGeom prst="rect">
            <a:avLst/>
          </a:prstGeom>
          <a:noFill/>
        </p:spPr>
        <p:txBody>
          <a:bodyPr wrap="square" rtlCol="0">
            <a:spAutoFit/>
          </a:bodyPr>
          <a:lstStyle/>
          <a:p>
            <a:pPr marL="342900" indent="-342900">
              <a:buFont typeface="Wingdings" pitchFamily="2" charset="2"/>
              <a:buChar char="Ø"/>
            </a:pPr>
            <a:r>
              <a:rPr lang="de-DE" sz="2000" dirty="0"/>
              <a:t>Fällt zunächst ein </a:t>
            </a:r>
            <a:r>
              <a:rPr lang="de-DE" sz="2000" dirty="0">
                <a:solidFill>
                  <a:srgbClr val="FF0000"/>
                </a:solidFill>
              </a:rPr>
              <a:t>Spontanurteil</a:t>
            </a:r>
            <a:r>
              <a:rPr lang="de-DE" sz="2000" dirty="0"/>
              <a:t>, indem ihr in unserem Chat entweder einen Daumen hoch bei „JA, Kinder sollten Taschengeld bekommen“ oder einen Daumen hoch bei „NEIN, Kinder sollten kein Taschengeld bekommen“ drückt.  </a:t>
            </a:r>
          </a:p>
        </p:txBody>
      </p:sp>
      <p:sp>
        <p:nvSpPr>
          <p:cNvPr id="3" name="Textfeld 2">
            <a:extLst>
              <a:ext uri="{FF2B5EF4-FFF2-40B4-BE49-F238E27FC236}">
                <a16:creationId xmlns:a16="http://schemas.microsoft.com/office/drawing/2014/main" id="{34673EF8-713C-3A41-8875-663B4D77031B}"/>
              </a:ext>
            </a:extLst>
          </p:cNvPr>
          <p:cNvSpPr txBox="1"/>
          <p:nvPr/>
        </p:nvSpPr>
        <p:spPr>
          <a:xfrm>
            <a:off x="5283200" y="5269714"/>
            <a:ext cx="4524765" cy="400110"/>
          </a:xfrm>
          <a:prstGeom prst="rect">
            <a:avLst/>
          </a:prstGeom>
          <a:noFill/>
        </p:spPr>
        <p:txBody>
          <a:bodyPr wrap="none" rtlCol="0">
            <a:spAutoFit/>
          </a:bodyPr>
          <a:lstStyle/>
          <a:p>
            <a:pPr marL="285750" indent="-285750">
              <a:buFont typeface="Wingdings" pitchFamily="2" charset="2"/>
              <a:buChar char="Ø"/>
            </a:pPr>
            <a:r>
              <a:rPr lang="de-DE" sz="2000" dirty="0"/>
              <a:t>Offene Diskussion über die obige Frage</a:t>
            </a:r>
          </a:p>
        </p:txBody>
      </p:sp>
      <p:pic>
        <p:nvPicPr>
          <p:cNvPr id="6" name="Grafik 5" descr="Megafon mit einfarbiger Füllung">
            <a:extLst>
              <a:ext uri="{FF2B5EF4-FFF2-40B4-BE49-F238E27FC236}">
                <a16:creationId xmlns:a16="http://schemas.microsoft.com/office/drawing/2014/main" id="{200BE6FA-99B8-9D4B-B1FE-5464B7E7B49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721944" y="4816427"/>
            <a:ext cx="914400" cy="914400"/>
          </a:xfrm>
          <a:prstGeom prst="rect">
            <a:avLst/>
          </a:prstGeom>
        </p:spPr>
      </p:pic>
      <p:pic>
        <p:nvPicPr>
          <p:cNvPr id="8" name="Grafik 7" descr="Auktionshammer mit einfarbiger Füllung">
            <a:extLst>
              <a:ext uri="{FF2B5EF4-FFF2-40B4-BE49-F238E27FC236}">
                <a16:creationId xmlns:a16="http://schemas.microsoft.com/office/drawing/2014/main" id="{AD326099-1584-4044-8A71-F5E9121CE47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338301" y="1834764"/>
            <a:ext cx="914400" cy="914400"/>
          </a:xfrm>
          <a:prstGeom prst="rect">
            <a:avLst/>
          </a:prstGeom>
        </p:spPr>
      </p:pic>
    </p:spTree>
    <p:extLst>
      <p:ext uri="{BB962C8B-B14F-4D97-AF65-F5344CB8AC3E}">
        <p14:creationId xmlns:p14="http://schemas.microsoft.com/office/powerpoint/2010/main" val="2253879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FCCDC4-AAE9-4046-BED0-C2AB816324D7}"/>
              </a:ext>
            </a:extLst>
          </p:cNvPr>
          <p:cNvSpPr>
            <a:spLocks noGrp="1"/>
          </p:cNvSpPr>
          <p:nvPr>
            <p:ph type="title"/>
          </p:nvPr>
        </p:nvSpPr>
        <p:spPr/>
        <p:txBody>
          <a:bodyPr/>
          <a:lstStyle/>
          <a:p>
            <a:pPr algn="ctr"/>
            <a:r>
              <a:rPr lang="de-DE" b="1" u="sng" dirty="0">
                <a:solidFill>
                  <a:srgbClr val="C00000"/>
                </a:solidFill>
              </a:rPr>
              <a:t>Wirtschaftlich handeln – Einkäufe gut planen </a:t>
            </a:r>
            <a:br>
              <a:rPr lang="de-DE" b="1" u="sng" dirty="0">
                <a:solidFill>
                  <a:srgbClr val="C00000"/>
                </a:solidFill>
              </a:rPr>
            </a:br>
            <a:r>
              <a:rPr lang="de-DE" sz="3000" b="1" u="sng" dirty="0">
                <a:solidFill>
                  <a:srgbClr val="C00000"/>
                </a:solidFill>
              </a:rPr>
              <a:t>Familie Nolte muss ihre Ausgaben verringern</a:t>
            </a:r>
          </a:p>
        </p:txBody>
      </p:sp>
      <p:sp>
        <p:nvSpPr>
          <p:cNvPr id="3" name="Inhaltsplatzhalter 2">
            <a:extLst>
              <a:ext uri="{FF2B5EF4-FFF2-40B4-BE49-F238E27FC236}">
                <a16:creationId xmlns:a16="http://schemas.microsoft.com/office/drawing/2014/main" id="{4F68B0AD-0646-774B-9F9D-C4B024C4CDC3}"/>
              </a:ext>
            </a:extLst>
          </p:cNvPr>
          <p:cNvSpPr>
            <a:spLocks noGrp="1"/>
          </p:cNvSpPr>
          <p:nvPr>
            <p:ph idx="1"/>
          </p:nvPr>
        </p:nvSpPr>
        <p:spPr>
          <a:xfrm>
            <a:off x="838200" y="1907170"/>
            <a:ext cx="10515600" cy="573018"/>
          </a:xfrm>
        </p:spPr>
        <p:txBody>
          <a:bodyPr>
            <a:normAutofit/>
          </a:bodyPr>
          <a:lstStyle/>
          <a:p>
            <a:r>
              <a:rPr lang="de-DE" sz="2400" dirty="0"/>
              <a:t>Buch S. 68 aufschlagen – gemeinsames Lesen des Textes und der Sprechblasen </a:t>
            </a:r>
          </a:p>
        </p:txBody>
      </p:sp>
      <p:sp>
        <p:nvSpPr>
          <p:cNvPr id="4" name="Textfeld 3">
            <a:extLst>
              <a:ext uri="{FF2B5EF4-FFF2-40B4-BE49-F238E27FC236}">
                <a16:creationId xmlns:a16="http://schemas.microsoft.com/office/drawing/2014/main" id="{8CAF6E11-07D1-1043-8CFF-2ACE4C0E9B7C}"/>
              </a:ext>
            </a:extLst>
          </p:cNvPr>
          <p:cNvSpPr txBox="1"/>
          <p:nvPr/>
        </p:nvSpPr>
        <p:spPr>
          <a:xfrm>
            <a:off x="838200" y="2702821"/>
            <a:ext cx="10927080" cy="3416320"/>
          </a:xfrm>
          <a:prstGeom prst="rect">
            <a:avLst/>
          </a:prstGeom>
          <a:noFill/>
        </p:spPr>
        <p:txBody>
          <a:bodyPr wrap="square" rtlCol="0">
            <a:spAutoFit/>
          </a:bodyPr>
          <a:lstStyle/>
          <a:p>
            <a:pPr marL="285750" indent="-285750">
              <a:buFont typeface="Arial" panose="020B0604020202020204" pitchFamily="34" charset="0"/>
              <a:buChar char="•"/>
            </a:pPr>
            <a:r>
              <a:rPr lang="de-DE" sz="2400" dirty="0"/>
              <a:t>S. 68 Nr. 1 in Kleingruppen (BREAKOUT-ROOMS) bearbeiten </a:t>
            </a:r>
          </a:p>
          <a:p>
            <a:endParaRPr lang="de-DE" sz="2400" dirty="0"/>
          </a:p>
          <a:p>
            <a:pPr lvl="1"/>
            <a:r>
              <a:rPr lang="de-DE" sz="2400" u="sng" dirty="0"/>
              <a:t>Aufgabe:</a:t>
            </a:r>
            <a:r>
              <a:rPr lang="de-DE" sz="2400" dirty="0"/>
              <a:t> Erstellt in euren Kleingruppen einen neuen Ausgabenplan der Familie Nolte, der sich auf monatliche Gesamtausgaben von 3.000 Euro beläuft. Haltet ebenfalls fest, wieso ihr euch für die einzelnen Kürzungen entschieden habt. </a:t>
            </a:r>
          </a:p>
          <a:p>
            <a:pPr lvl="1"/>
            <a:endParaRPr lang="de-DE" sz="2400" dirty="0"/>
          </a:p>
          <a:p>
            <a:pPr lvl="2"/>
            <a:r>
              <a:rPr lang="de-DE" sz="2400" dirty="0">
                <a:solidFill>
                  <a:srgbClr val="FF0000"/>
                </a:solidFill>
              </a:rPr>
              <a:t>TIPP: </a:t>
            </a:r>
            <a:r>
              <a:rPr lang="de-DE" sz="2400" dirty="0"/>
              <a:t>Beachtet, dass einige Ausgaben nur begrenzt gekürzt werden können und andere sogar gar nicht. </a:t>
            </a:r>
          </a:p>
          <a:p>
            <a:endParaRPr lang="de-DE" sz="2400" dirty="0"/>
          </a:p>
        </p:txBody>
      </p:sp>
      <p:pic>
        <p:nvPicPr>
          <p:cNvPr id="6" name="Grafik 5" descr="Glühbirne und Zahnrad mit einfarbiger Füllung">
            <a:extLst>
              <a:ext uri="{FF2B5EF4-FFF2-40B4-BE49-F238E27FC236}">
                <a16:creationId xmlns:a16="http://schemas.microsoft.com/office/drawing/2014/main" id="{D86FC4B3-A36D-4847-9243-134EDC4194A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12574" y="4820479"/>
            <a:ext cx="629478" cy="457200"/>
          </a:xfrm>
          <a:prstGeom prst="rect">
            <a:avLst/>
          </a:prstGeom>
        </p:spPr>
      </p:pic>
      <p:pic>
        <p:nvPicPr>
          <p:cNvPr id="8" name="Grafik 7" descr="Stoppuhr mit einfarbiger Füllung">
            <a:extLst>
              <a:ext uri="{FF2B5EF4-FFF2-40B4-BE49-F238E27FC236}">
                <a16:creationId xmlns:a16="http://schemas.microsoft.com/office/drawing/2014/main" id="{31C82F08-19C8-3044-AEB0-7375B7D3463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393096" y="5943600"/>
            <a:ext cx="914400" cy="914400"/>
          </a:xfrm>
          <a:prstGeom prst="rect">
            <a:avLst/>
          </a:prstGeom>
        </p:spPr>
      </p:pic>
      <p:sp>
        <p:nvSpPr>
          <p:cNvPr id="9" name="Textfeld 8">
            <a:extLst>
              <a:ext uri="{FF2B5EF4-FFF2-40B4-BE49-F238E27FC236}">
                <a16:creationId xmlns:a16="http://schemas.microsoft.com/office/drawing/2014/main" id="{C6E87E3B-40C2-FC4E-A27D-92B2884E0E27}"/>
              </a:ext>
            </a:extLst>
          </p:cNvPr>
          <p:cNvSpPr txBox="1"/>
          <p:nvPr/>
        </p:nvSpPr>
        <p:spPr>
          <a:xfrm>
            <a:off x="5307496" y="6273127"/>
            <a:ext cx="2114874" cy="430887"/>
          </a:xfrm>
          <a:prstGeom prst="rect">
            <a:avLst/>
          </a:prstGeom>
          <a:noFill/>
        </p:spPr>
        <p:txBody>
          <a:bodyPr wrap="none" rtlCol="0">
            <a:spAutoFit/>
          </a:bodyPr>
          <a:lstStyle/>
          <a:p>
            <a:r>
              <a:rPr lang="de-DE" sz="2200" dirty="0"/>
              <a:t>25 Minuten; bis: </a:t>
            </a:r>
          </a:p>
        </p:txBody>
      </p:sp>
    </p:spTree>
    <p:extLst>
      <p:ext uri="{BB962C8B-B14F-4D97-AF65-F5344CB8AC3E}">
        <p14:creationId xmlns:p14="http://schemas.microsoft.com/office/powerpoint/2010/main" val="896980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ktives Plenum - Flip the Classroom - Flipped Classroom">
            <a:extLst>
              <a:ext uri="{FF2B5EF4-FFF2-40B4-BE49-F238E27FC236}">
                <a16:creationId xmlns:a16="http://schemas.microsoft.com/office/drawing/2014/main" id="{2A3B3085-0F0D-4E45-AE17-E9113D8839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10443"/>
            <a:ext cx="12192000" cy="4751614"/>
          </a:xfrm>
          <a:prstGeom prst="rect">
            <a:avLst/>
          </a:prstGeom>
          <a:noFill/>
          <a:extLst>
            <a:ext uri="{909E8E84-426E-40DD-AFC4-6F175D3DCCD1}">
              <a14:hiddenFill xmlns:a14="http://schemas.microsoft.com/office/drawing/2010/main">
                <a:solidFill>
                  <a:srgbClr val="FFFFFF"/>
                </a:solidFill>
              </a14:hiddenFill>
            </a:ext>
          </a:extLst>
        </p:spPr>
      </p:pic>
      <p:sp>
        <p:nvSpPr>
          <p:cNvPr id="2" name="Textfeld 1">
            <a:extLst>
              <a:ext uri="{FF2B5EF4-FFF2-40B4-BE49-F238E27FC236}">
                <a16:creationId xmlns:a16="http://schemas.microsoft.com/office/drawing/2014/main" id="{C6D62CC5-BD12-714D-BB41-0B50847230C8}"/>
              </a:ext>
            </a:extLst>
          </p:cNvPr>
          <p:cNvSpPr txBox="1"/>
          <p:nvPr/>
        </p:nvSpPr>
        <p:spPr>
          <a:xfrm>
            <a:off x="622852" y="195943"/>
            <a:ext cx="11177337" cy="1231106"/>
          </a:xfrm>
          <a:prstGeom prst="rect">
            <a:avLst/>
          </a:prstGeom>
          <a:noFill/>
        </p:spPr>
        <p:txBody>
          <a:bodyPr wrap="square" rtlCol="0">
            <a:spAutoFit/>
          </a:bodyPr>
          <a:lstStyle/>
          <a:p>
            <a:pPr algn="ctr"/>
            <a:r>
              <a:rPr lang="de-DE" sz="4400" b="1" u="sng" dirty="0">
                <a:solidFill>
                  <a:srgbClr val="C00000"/>
                </a:solidFill>
                <a:latin typeface="+mj-lt"/>
                <a:cs typeface="Times New Roman" panose="02020603050405020304" pitchFamily="18" charset="0"/>
              </a:rPr>
              <a:t>Plenum: Vorstellen der einzelnen Ausgabenpläne</a:t>
            </a:r>
            <a:endParaRPr lang="de-DE" sz="3000" b="1" dirty="0">
              <a:solidFill>
                <a:srgbClr val="C00000"/>
              </a:solidFill>
              <a:latin typeface="+mj-lt"/>
              <a:cs typeface="Times New Roman" panose="02020603050405020304" pitchFamily="18" charset="0"/>
            </a:endParaRPr>
          </a:p>
          <a:p>
            <a:pPr algn="ctr"/>
            <a:r>
              <a:rPr lang="de-DE" sz="3000" b="1" u="sng" dirty="0">
                <a:solidFill>
                  <a:srgbClr val="C00000"/>
                </a:solidFill>
                <a:latin typeface="+mj-lt"/>
                <a:cs typeface="Times New Roman" panose="02020603050405020304" pitchFamily="18" charset="0"/>
              </a:rPr>
              <a:t>Herausstellen von Gemeinsamkeiten und Unterschiede</a:t>
            </a:r>
          </a:p>
        </p:txBody>
      </p:sp>
    </p:spTree>
    <p:extLst>
      <p:ext uri="{BB962C8B-B14F-4D97-AF65-F5344CB8AC3E}">
        <p14:creationId xmlns:p14="http://schemas.microsoft.com/office/powerpoint/2010/main" val="2933355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FCCDC4-AAE9-4046-BED0-C2AB816324D7}"/>
              </a:ext>
            </a:extLst>
          </p:cNvPr>
          <p:cNvSpPr>
            <a:spLocks noGrp="1"/>
          </p:cNvSpPr>
          <p:nvPr>
            <p:ph type="title"/>
          </p:nvPr>
        </p:nvSpPr>
        <p:spPr/>
        <p:txBody>
          <a:bodyPr/>
          <a:lstStyle/>
          <a:p>
            <a:pPr algn="ctr"/>
            <a:r>
              <a:rPr lang="de-DE" b="1" u="sng" dirty="0">
                <a:solidFill>
                  <a:srgbClr val="C00000"/>
                </a:solidFill>
              </a:rPr>
              <a:t>Wirtschaftlich handeln – Einkäufe gut planen </a:t>
            </a:r>
            <a:br>
              <a:rPr lang="de-DE" b="1" u="sng" dirty="0">
                <a:solidFill>
                  <a:srgbClr val="C00000"/>
                </a:solidFill>
              </a:rPr>
            </a:br>
            <a:r>
              <a:rPr lang="de-DE" sz="3000" b="1" u="sng" dirty="0">
                <a:solidFill>
                  <a:srgbClr val="C00000"/>
                </a:solidFill>
              </a:rPr>
              <a:t>Das ökonomische Prinzip </a:t>
            </a:r>
          </a:p>
        </p:txBody>
      </p:sp>
      <p:sp>
        <p:nvSpPr>
          <p:cNvPr id="10" name="Textfeld 9">
            <a:extLst>
              <a:ext uri="{FF2B5EF4-FFF2-40B4-BE49-F238E27FC236}">
                <a16:creationId xmlns:a16="http://schemas.microsoft.com/office/drawing/2014/main" id="{4C5D5F96-432F-9C40-BB2B-03309AA36FC8}"/>
              </a:ext>
            </a:extLst>
          </p:cNvPr>
          <p:cNvSpPr txBox="1"/>
          <p:nvPr/>
        </p:nvSpPr>
        <p:spPr>
          <a:xfrm>
            <a:off x="1158240" y="3930651"/>
            <a:ext cx="9875519" cy="2678490"/>
          </a:xfrm>
          <a:prstGeom prst="rect">
            <a:avLst/>
          </a:prstGeom>
          <a:noFill/>
        </p:spPr>
        <p:txBody>
          <a:bodyPr wrap="square" rtlCol="0">
            <a:spAutoFit/>
          </a:bodyPr>
          <a:lstStyle/>
          <a:p>
            <a:pPr>
              <a:lnSpc>
                <a:spcPct val="150000"/>
              </a:lnSpc>
            </a:pPr>
            <a:r>
              <a:rPr lang="de-DE" sz="1900" dirty="0"/>
              <a:t>Das </a:t>
            </a:r>
            <a:r>
              <a:rPr lang="de-DE" sz="1900" b="1" dirty="0"/>
              <a:t>ökonomische Prinzip</a:t>
            </a:r>
            <a:r>
              <a:rPr lang="de-DE" sz="1900" dirty="0"/>
              <a:t> bezeichnet man auch als Prinzip der Wirtschaftlichkeit. </a:t>
            </a:r>
          </a:p>
          <a:p>
            <a:pPr>
              <a:lnSpc>
                <a:spcPct val="150000"/>
              </a:lnSpc>
            </a:pPr>
            <a:r>
              <a:rPr lang="de-DE" sz="1900" dirty="0"/>
              <a:t>Jeder Mensch hat unendlich viele, also eine unbegrenzte Zahl an Bedürfnissen. Doch sind die Güter und Dienstleistungen, die wir brauchen und möchten, nicht im Überfluss vorhanden. Wer die Güter haben möchte, muss eine Gegenleistung anbieten, also bezahlen. Doch hat niemand Geld in unbeschränkten Maß zur Verfügung. Das Prinzip setzt also voraus, dass jeder Mensch versuchen wird sinnvoll zu wirtschaften. </a:t>
            </a:r>
          </a:p>
        </p:txBody>
      </p:sp>
      <p:pic>
        <p:nvPicPr>
          <p:cNvPr id="12" name="Grafik 11" descr="Inventar Silhouette">
            <a:extLst>
              <a:ext uri="{FF2B5EF4-FFF2-40B4-BE49-F238E27FC236}">
                <a16:creationId xmlns:a16="http://schemas.microsoft.com/office/drawing/2014/main" id="{57B72E81-1D75-B14A-9030-4AF1B3818B5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29641" y="1928374"/>
            <a:ext cx="1547191" cy="1325563"/>
          </a:xfrm>
          <a:prstGeom prst="rect">
            <a:avLst/>
          </a:prstGeom>
        </p:spPr>
      </p:pic>
      <p:sp>
        <p:nvSpPr>
          <p:cNvPr id="13" name="Textfeld 12">
            <a:extLst>
              <a:ext uri="{FF2B5EF4-FFF2-40B4-BE49-F238E27FC236}">
                <a16:creationId xmlns:a16="http://schemas.microsoft.com/office/drawing/2014/main" id="{C460F76D-BB22-F44F-9A9A-53598F23CE7E}"/>
              </a:ext>
            </a:extLst>
          </p:cNvPr>
          <p:cNvSpPr txBox="1"/>
          <p:nvPr/>
        </p:nvSpPr>
        <p:spPr>
          <a:xfrm>
            <a:off x="4421255" y="3208958"/>
            <a:ext cx="2763962" cy="369332"/>
          </a:xfrm>
          <a:prstGeom prst="rect">
            <a:avLst/>
          </a:prstGeom>
          <a:noFill/>
        </p:spPr>
        <p:txBody>
          <a:bodyPr wrap="none" rtlCol="0">
            <a:spAutoFit/>
          </a:bodyPr>
          <a:lstStyle/>
          <a:p>
            <a:r>
              <a:rPr lang="de-DE" dirty="0"/>
              <a:t>Güter und Dienstleistungen</a:t>
            </a:r>
          </a:p>
        </p:txBody>
      </p:sp>
      <p:pic>
        <p:nvPicPr>
          <p:cNvPr id="15" name="Grafik 14" descr="Familie mit Mädchen mit einfarbiger Füllung">
            <a:extLst>
              <a:ext uri="{FF2B5EF4-FFF2-40B4-BE49-F238E27FC236}">
                <a16:creationId xmlns:a16="http://schemas.microsoft.com/office/drawing/2014/main" id="{79DCE1E3-5DCA-8845-8F50-5CDB6DDEC1E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8199" y="2133954"/>
            <a:ext cx="1056861" cy="1075003"/>
          </a:xfrm>
          <a:prstGeom prst="rect">
            <a:avLst/>
          </a:prstGeom>
        </p:spPr>
      </p:pic>
      <p:pic>
        <p:nvPicPr>
          <p:cNvPr id="17" name="Grafik 16" descr="Gedankenblase Silhouette">
            <a:extLst>
              <a:ext uri="{FF2B5EF4-FFF2-40B4-BE49-F238E27FC236}">
                <a16:creationId xmlns:a16="http://schemas.microsoft.com/office/drawing/2014/main" id="{19005770-8418-7D44-A097-9B7231AAE94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589046" y="1690688"/>
            <a:ext cx="914400" cy="914400"/>
          </a:xfrm>
          <a:prstGeom prst="rect">
            <a:avLst/>
          </a:prstGeom>
        </p:spPr>
      </p:pic>
      <p:pic>
        <p:nvPicPr>
          <p:cNvPr id="19" name="Grafik 18" descr="Blitz mit einfarbiger Füllung">
            <a:extLst>
              <a:ext uri="{FF2B5EF4-FFF2-40B4-BE49-F238E27FC236}">
                <a16:creationId xmlns:a16="http://schemas.microsoft.com/office/drawing/2014/main" id="{F15ED049-3466-0649-97FB-363CAC820445}"/>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247861" y="2416174"/>
            <a:ext cx="1152939" cy="1162116"/>
          </a:xfrm>
          <a:prstGeom prst="rect">
            <a:avLst/>
          </a:prstGeom>
        </p:spPr>
      </p:pic>
      <p:pic>
        <p:nvPicPr>
          <p:cNvPr id="21" name="Grafik 20" descr="Kopf mit Zahnrädern mit einfarbiger Füllung">
            <a:extLst>
              <a:ext uri="{FF2B5EF4-FFF2-40B4-BE49-F238E27FC236}">
                <a16:creationId xmlns:a16="http://schemas.microsoft.com/office/drawing/2014/main" id="{76FB19C8-2C92-594F-84DC-4131972BB146}"/>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8645827" y="2082832"/>
            <a:ext cx="914400" cy="914400"/>
          </a:xfrm>
          <a:prstGeom prst="rect">
            <a:avLst/>
          </a:prstGeom>
        </p:spPr>
      </p:pic>
      <p:pic>
        <p:nvPicPr>
          <p:cNvPr id="23" name="Grafik 22" descr="Münzen Silhouette">
            <a:extLst>
              <a:ext uri="{FF2B5EF4-FFF2-40B4-BE49-F238E27FC236}">
                <a16:creationId xmlns:a16="http://schemas.microsoft.com/office/drawing/2014/main" id="{95FD4E24-3287-444B-95A2-E2A2D3904DA6}"/>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9280716" y="2605088"/>
            <a:ext cx="914400" cy="914400"/>
          </a:xfrm>
          <a:prstGeom prst="rect">
            <a:avLst/>
          </a:prstGeom>
        </p:spPr>
      </p:pic>
    </p:spTree>
    <p:extLst>
      <p:ext uri="{BB962C8B-B14F-4D97-AF65-F5344CB8AC3E}">
        <p14:creationId xmlns:p14="http://schemas.microsoft.com/office/powerpoint/2010/main" val="3640998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additive="base">
                                        <p:cTn id="37" dur="500" fill="hold"/>
                                        <p:tgtEl>
                                          <p:spTgt spid="21"/>
                                        </p:tgtEl>
                                        <p:attrNameLst>
                                          <p:attrName>ppt_x</p:attrName>
                                        </p:attrNameLst>
                                      </p:cBhvr>
                                      <p:tavLst>
                                        <p:tav tm="0">
                                          <p:val>
                                            <p:strVal val="#ppt_x"/>
                                          </p:val>
                                        </p:tav>
                                        <p:tav tm="100000">
                                          <p:val>
                                            <p:strVal val="#ppt_x"/>
                                          </p:val>
                                        </p:tav>
                                      </p:tavLst>
                                    </p:anim>
                                    <p:anim calcmode="lin" valueType="num">
                                      <p:cBhvr additive="base">
                                        <p:cTn id="3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291</Words>
  <Application>Microsoft Macintosh PowerPoint</Application>
  <PresentationFormat>Breitbild</PresentationFormat>
  <Paragraphs>24</Paragraphs>
  <Slides>7</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7</vt:i4>
      </vt:variant>
    </vt:vector>
  </HeadingPairs>
  <TitlesOfParts>
    <vt:vector size="13" baseType="lpstr">
      <vt:lpstr>Meiryo</vt:lpstr>
      <vt:lpstr>Arial</vt:lpstr>
      <vt:lpstr>Calibri</vt:lpstr>
      <vt:lpstr>Calibri Light</vt:lpstr>
      <vt:lpstr>Wingdings</vt:lpstr>
      <vt:lpstr>Office</vt:lpstr>
      <vt:lpstr>PowerPoint-Präsentation</vt:lpstr>
      <vt:lpstr>PowerPoint-Präsentation</vt:lpstr>
      <vt:lpstr>PowerPoint-Präsentation</vt:lpstr>
      <vt:lpstr>PowerPoint-Präsentation</vt:lpstr>
      <vt:lpstr>Wirtschaftlich handeln – Einkäufe gut planen  Familie Nolte muss ihre Ausgaben verringern</vt:lpstr>
      <vt:lpstr>PowerPoint-Präsentation</vt:lpstr>
      <vt:lpstr>Wirtschaftlich handeln – Einkäufe gut planen  Das ökonomische Prinzip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Viktoria Amrhein</dc:creator>
  <cp:lastModifiedBy>Viktoria Amrhein</cp:lastModifiedBy>
  <cp:revision>11</cp:revision>
  <dcterms:created xsi:type="dcterms:W3CDTF">2021-01-19T09:38:45Z</dcterms:created>
  <dcterms:modified xsi:type="dcterms:W3CDTF">2021-01-19T13:02:55Z</dcterms:modified>
</cp:coreProperties>
</file>