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9" r:id="rId3"/>
    <p:sldId id="256" r:id="rId4"/>
    <p:sldId id="264" r:id="rId5"/>
    <p:sldId id="266"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2D58F-6953-9B47-BC13-A452553D5D6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CC39EE4-C996-B549-8424-C381FA00A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EA5A656-ED3F-B74D-9ECC-00F4D6394B42}"/>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75A0F409-2429-3048-8991-3BEF0130D5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C61132-3F26-B44C-BA8F-A81921D0ADF3}"/>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242471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7DD90-6599-0243-8A51-05D83ED1F9D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5F915FB-59E5-C342-9EF6-073B1B1DBBB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8BB5EA-6B1C-E44B-990B-9ED9B574A5E1}"/>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C92A5FA6-46B0-7A4E-B50E-3D8F16AF2D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50A0F9-245D-CF47-8287-D19C905CC3C9}"/>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109443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1853593-4259-AF42-AD6F-C633618FBB1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E8A8F4A-0A41-AA45-8EB9-B1FEE06605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A0B0AA8-C8A3-8146-A8DE-36463A4C48DE}"/>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93970C75-6EF6-C54B-B29D-74B197DC0E8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559386-7AC4-BD44-B45A-07DAC67EB743}"/>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132649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F268-7B6A-DE47-AF3D-F53D8E6CF2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42F6ABC-98D7-E242-8B92-170FB565247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4DBE65-CB8F-5641-85D7-A5F023B5DEE7}"/>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AFF2252C-981F-EF4C-9AB5-3815BDD276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145FC8-DACC-7C41-B03F-6A8E819E385B}"/>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369936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C3D5C-6F1B-B445-9960-BAAF6684848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F1FE2FA-F72B-2040-B9B0-4CEB26053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D0121D1-0C46-EA4B-8AAE-69DD7B8C68D2}"/>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E4824B66-3B08-DA47-B781-6E0BE1F6C9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F8DC8E-C7F0-864F-9282-CFB3F81ADA78}"/>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400294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FCC59-F289-D542-B0F7-14862FFEC7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CBC8CB-4517-C540-B9BB-E2837EFD16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FC26458-2B30-414D-9387-A2B4ECD8B76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D721D6E-BD74-9243-B6FD-B7FC3C9C270C}"/>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6" name="Fußzeilenplatzhalter 5">
            <a:extLst>
              <a:ext uri="{FF2B5EF4-FFF2-40B4-BE49-F238E27FC236}">
                <a16:creationId xmlns:a16="http://schemas.microsoft.com/office/drawing/2014/main" id="{E3960059-2EEA-D94E-B58C-A7080E7A8DF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24777C-F298-BD44-99B7-F614C92445D7}"/>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219719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552C4-080D-D643-9895-7E89C20A9FA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BD4FD80-1251-E547-9A7B-76F1B6E83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8E1B010-D6EA-184A-AE0C-D8E682E168E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DB20DA6-A81D-E14D-9741-0BAFB11AF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91B3279-9B34-5248-88B8-658DA6C9F49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D5AF25D-FDC8-9742-8E39-7DD1A6F08661}"/>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8" name="Fußzeilenplatzhalter 7">
            <a:extLst>
              <a:ext uri="{FF2B5EF4-FFF2-40B4-BE49-F238E27FC236}">
                <a16:creationId xmlns:a16="http://schemas.microsoft.com/office/drawing/2014/main" id="{60A01565-0245-3E46-BB91-AE5B4DE9ADE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7AE0920-6AF9-6140-82A7-C251A32A0D63}"/>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378555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32B80-46E2-E540-A39A-EEE0DCEB5C8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54674D-AF3A-084A-88AA-83F0DD729CE0}"/>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4" name="Fußzeilenplatzhalter 3">
            <a:extLst>
              <a:ext uri="{FF2B5EF4-FFF2-40B4-BE49-F238E27FC236}">
                <a16:creationId xmlns:a16="http://schemas.microsoft.com/office/drawing/2014/main" id="{953D9AED-B82D-F64B-83EF-7139CF26000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D13E16A-2869-0940-AC2C-4E99DBB503BE}"/>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187364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8BBA4AC-A6CF-2D44-8A14-662C80A1F410}"/>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3" name="Fußzeilenplatzhalter 2">
            <a:extLst>
              <a:ext uri="{FF2B5EF4-FFF2-40B4-BE49-F238E27FC236}">
                <a16:creationId xmlns:a16="http://schemas.microsoft.com/office/drawing/2014/main" id="{6616EC6F-4DD6-9544-9354-FFD2F050D50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8ABF378-E9C1-0E4E-8AF2-525A6D028766}"/>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20683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92B10-65FA-0341-8062-7DB6F95B8C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C850639-0E76-6F4D-A5B6-AC3CECD2F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599A7E-4A9C-5E4A-B704-2259F0603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32EE5E-2C68-2D43-9649-DC2E2E0380F2}"/>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6" name="Fußzeilenplatzhalter 5">
            <a:extLst>
              <a:ext uri="{FF2B5EF4-FFF2-40B4-BE49-F238E27FC236}">
                <a16:creationId xmlns:a16="http://schemas.microsoft.com/office/drawing/2014/main" id="{7C11E352-AB33-E140-94B9-8DF01A02168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96FBC9A-B393-4E47-B6DE-FAF2DA4A48C1}"/>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300080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DADDA-AB83-9749-B891-0D5BAF2B2FA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78D17A1-4439-B94D-A4C9-634FB48FA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AE2BC2D-28A3-2443-8BC8-0C65ADC52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EFBBA9-DECD-7A4F-97D9-373F86F5D2A2}"/>
              </a:ext>
            </a:extLst>
          </p:cNvPr>
          <p:cNvSpPr>
            <a:spLocks noGrp="1"/>
          </p:cNvSpPr>
          <p:nvPr>
            <p:ph type="dt" sz="half" idx="10"/>
          </p:nvPr>
        </p:nvSpPr>
        <p:spPr/>
        <p:txBody>
          <a:bodyPr/>
          <a:lstStyle/>
          <a:p>
            <a:fld id="{FE04F703-D132-0A45-BA15-2AFA51B8AC7F}" type="datetimeFigureOut">
              <a:rPr lang="de-DE" smtClean="0"/>
              <a:t>14.01.21</a:t>
            </a:fld>
            <a:endParaRPr lang="de-DE"/>
          </a:p>
        </p:txBody>
      </p:sp>
      <p:sp>
        <p:nvSpPr>
          <p:cNvPr id="6" name="Fußzeilenplatzhalter 5">
            <a:extLst>
              <a:ext uri="{FF2B5EF4-FFF2-40B4-BE49-F238E27FC236}">
                <a16:creationId xmlns:a16="http://schemas.microsoft.com/office/drawing/2014/main" id="{880C1383-662C-4645-9BF1-40F61C029E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2F79D26-D137-DD42-BE47-E96AE7246C40}"/>
              </a:ext>
            </a:extLst>
          </p:cNvPr>
          <p:cNvSpPr>
            <a:spLocks noGrp="1"/>
          </p:cNvSpPr>
          <p:nvPr>
            <p:ph type="sldNum" sz="quarter" idx="12"/>
          </p:nvPr>
        </p:nvSpPr>
        <p:spPr/>
        <p:txBody>
          <a:bodyPr/>
          <a:lstStyle/>
          <a:p>
            <a:fld id="{FBCF9FB5-0491-174C-B59F-45A2D3502F68}" type="slidenum">
              <a:rPr lang="de-DE" smtClean="0"/>
              <a:t>‹Nr.›</a:t>
            </a:fld>
            <a:endParaRPr lang="de-DE"/>
          </a:p>
        </p:txBody>
      </p:sp>
    </p:spTree>
    <p:extLst>
      <p:ext uri="{BB962C8B-B14F-4D97-AF65-F5344CB8AC3E}">
        <p14:creationId xmlns:p14="http://schemas.microsoft.com/office/powerpoint/2010/main" val="222516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538151-F99C-4D4A-8523-9D1ECA037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DC12BAB-6076-1D4F-A73F-2A4FA439E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A9B980-6A10-B846-875C-E33894907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4F703-D132-0A45-BA15-2AFA51B8AC7F}" type="datetimeFigureOut">
              <a:rPr lang="de-DE" smtClean="0"/>
              <a:t>14.01.21</a:t>
            </a:fld>
            <a:endParaRPr lang="de-DE"/>
          </a:p>
        </p:txBody>
      </p:sp>
      <p:sp>
        <p:nvSpPr>
          <p:cNvPr id="5" name="Fußzeilenplatzhalter 4">
            <a:extLst>
              <a:ext uri="{FF2B5EF4-FFF2-40B4-BE49-F238E27FC236}">
                <a16:creationId xmlns:a16="http://schemas.microsoft.com/office/drawing/2014/main" id="{53070AC0-59F7-FB4F-B387-5C1719628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25F3963-A46D-8046-82C2-2861D349B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F9FB5-0491-174C-B59F-45A2D3502F68}" type="slidenum">
              <a:rPr lang="de-DE" smtClean="0"/>
              <a:t>‹Nr.›</a:t>
            </a:fld>
            <a:endParaRPr lang="de-DE"/>
          </a:p>
        </p:txBody>
      </p:sp>
    </p:spTree>
    <p:extLst>
      <p:ext uri="{BB962C8B-B14F-4D97-AF65-F5344CB8AC3E}">
        <p14:creationId xmlns:p14="http://schemas.microsoft.com/office/powerpoint/2010/main" val="246280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kat&quot;Willkommen zurück!&quot; Mitteilung Einzelhandel Geschäftswiederöffnung,  Geschäft Restaurant geöffnet (nach ZwangsSchließung), Einkaufen, essen  gehen, Schild, Poster, Farbwahl, Größenwahl: Amazon.de: Handmade">
            <a:extLst>
              <a:ext uri="{FF2B5EF4-FFF2-40B4-BE49-F238E27FC236}">
                <a16:creationId xmlns:a16="http://schemas.microsoft.com/office/drawing/2014/main" id="{5C144D7A-2653-DB46-BE37-7E7D26134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47" r="15614"/>
          <a:stretch/>
        </p:blipFill>
        <p:spPr bwMode="auto">
          <a:xfrm>
            <a:off x="25448" y="508000"/>
            <a:ext cx="4453848" cy="635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1A544D3-7DE5-FC44-A030-33A2C9B6C9B8}"/>
              </a:ext>
            </a:extLst>
          </p:cNvPr>
          <p:cNvSpPr txBox="1"/>
          <p:nvPr/>
        </p:nvSpPr>
        <p:spPr>
          <a:xfrm>
            <a:off x="5122915" y="2415755"/>
            <a:ext cx="4527009" cy="430887"/>
          </a:xfrm>
          <a:prstGeom prst="rect">
            <a:avLst/>
          </a:prstGeom>
          <a:noFill/>
        </p:spPr>
        <p:txBody>
          <a:bodyPr wrap="none" rtlCol="0">
            <a:spAutoFit/>
          </a:bodyPr>
          <a:lstStyle/>
          <a:p>
            <a:r>
              <a:rPr lang="de-DE" sz="2200" dirty="0"/>
              <a:t>- Alle Infos &amp; Dokumente über Teams!</a:t>
            </a:r>
          </a:p>
        </p:txBody>
      </p:sp>
      <p:sp>
        <p:nvSpPr>
          <p:cNvPr id="5" name="Textfeld 4">
            <a:extLst>
              <a:ext uri="{FF2B5EF4-FFF2-40B4-BE49-F238E27FC236}">
                <a16:creationId xmlns:a16="http://schemas.microsoft.com/office/drawing/2014/main" id="{835EE6B9-91E4-FD4C-8199-00BA9258867B}"/>
              </a:ext>
            </a:extLst>
          </p:cNvPr>
          <p:cNvSpPr txBox="1"/>
          <p:nvPr/>
        </p:nvSpPr>
        <p:spPr>
          <a:xfrm>
            <a:off x="5122915" y="3055850"/>
            <a:ext cx="4453848" cy="430887"/>
          </a:xfrm>
          <a:prstGeom prst="rect">
            <a:avLst/>
          </a:prstGeom>
          <a:noFill/>
        </p:spPr>
        <p:txBody>
          <a:bodyPr wrap="none" rtlCol="0">
            <a:spAutoFit/>
          </a:bodyPr>
          <a:lstStyle/>
          <a:p>
            <a:r>
              <a:rPr lang="de-DE" sz="2200" dirty="0"/>
              <a:t>- Arbeiten mit </a:t>
            </a:r>
            <a:r>
              <a:rPr lang="de-DE" sz="2200" dirty="0" err="1"/>
              <a:t>One</a:t>
            </a:r>
            <a:r>
              <a:rPr lang="de-DE" sz="2200" dirty="0"/>
              <a:t>-Note – aber wie?!</a:t>
            </a:r>
          </a:p>
        </p:txBody>
      </p:sp>
      <p:sp>
        <p:nvSpPr>
          <p:cNvPr id="6" name="Textfeld 5">
            <a:extLst>
              <a:ext uri="{FF2B5EF4-FFF2-40B4-BE49-F238E27FC236}">
                <a16:creationId xmlns:a16="http://schemas.microsoft.com/office/drawing/2014/main" id="{DCA1AF99-5AB1-EF4D-8055-B15D5D4DFBC3}"/>
              </a:ext>
            </a:extLst>
          </p:cNvPr>
          <p:cNvSpPr txBox="1"/>
          <p:nvPr/>
        </p:nvSpPr>
        <p:spPr>
          <a:xfrm>
            <a:off x="5105893" y="4336040"/>
            <a:ext cx="1951112" cy="430887"/>
          </a:xfrm>
          <a:prstGeom prst="rect">
            <a:avLst/>
          </a:prstGeom>
          <a:noFill/>
        </p:spPr>
        <p:txBody>
          <a:bodyPr wrap="none" rtlCol="0">
            <a:spAutoFit/>
          </a:bodyPr>
          <a:lstStyle/>
          <a:p>
            <a:r>
              <a:rPr lang="de-DE" sz="2200" dirty="0"/>
              <a:t>- digitale Noten</a:t>
            </a:r>
          </a:p>
        </p:txBody>
      </p:sp>
      <p:sp>
        <p:nvSpPr>
          <p:cNvPr id="7" name="Textfeld 6">
            <a:extLst>
              <a:ext uri="{FF2B5EF4-FFF2-40B4-BE49-F238E27FC236}">
                <a16:creationId xmlns:a16="http://schemas.microsoft.com/office/drawing/2014/main" id="{C30D41CD-0D48-9549-B0CF-AD71FC5C9248}"/>
              </a:ext>
            </a:extLst>
          </p:cNvPr>
          <p:cNvSpPr txBox="1"/>
          <p:nvPr/>
        </p:nvSpPr>
        <p:spPr>
          <a:xfrm>
            <a:off x="5122915" y="4976135"/>
            <a:ext cx="3906198" cy="430887"/>
          </a:xfrm>
          <a:prstGeom prst="rect">
            <a:avLst/>
          </a:prstGeom>
          <a:noFill/>
        </p:spPr>
        <p:txBody>
          <a:bodyPr wrap="none" rtlCol="0">
            <a:spAutoFit/>
          </a:bodyPr>
          <a:lstStyle/>
          <a:p>
            <a:r>
              <a:rPr lang="de-DE" sz="2200" dirty="0"/>
              <a:t>- Klassenarbeit zu </a:t>
            </a:r>
            <a:r>
              <a:rPr lang="de-DE" sz="2200" i="1" dirty="0" err="1"/>
              <a:t>Krabat</a:t>
            </a:r>
            <a:r>
              <a:rPr lang="de-DE" sz="2200" dirty="0"/>
              <a:t> entfällt</a:t>
            </a:r>
          </a:p>
        </p:txBody>
      </p:sp>
      <p:sp>
        <p:nvSpPr>
          <p:cNvPr id="8" name="Textfeld 7">
            <a:extLst>
              <a:ext uri="{FF2B5EF4-FFF2-40B4-BE49-F238E27FC236}">
                <a16:creationId xmlns:a16="http://schemas.microsoft.com/office/drawing/2014/main" id="{02F0E519-08B4-804E-89BF-9A4F4CAFF975}"/>
              </a:ext>
            </a:extLst>
          </p:cNvPr>
          <p:cNvSpPr txBox="1"/>
          <p:nvPr/>
        </p:nvSpPr>
        <p:spPr>
          <a:xfrm>
            <a:off x="5105893" y="3695945"/>
            <a:ext cx="6960239" cy="430887"/>
          </a:xfrm>
          <a:prstGeom prst="rect">
            <a:avLst/>
          </a:prstGeom>
          <a:noFill/>
        </p:spPr>
        <p:txBody>
          <a:bodyPr wrap="none" rtlCol="0">
            <a:spAutoFit/>
          </a:bodyPr>
          <a:lstStyle/>
          <a:p>
            <a:r>
              <a:rPr lang="de-DE" sz="2200" dirty="0"/>
              <a:t>- Infoblätter zum Distanzlernen (unter Allgemein – Dateien)</a:t>
            </a:r>
          </a:p>
        </p:txBody>
      </p:sp>
      <p:sp>
        <p:nvSpPr>
          <p:cNvPr id="9" name="Rechteck 8">
            <a:extLst>
              <a:ext uri="{FF2B5EF4-FFF2-40B4-BE49-F238E27FC236}">
                <a16:creationId xmlns:a16="http://schemas.microsoft.com/office/drawing/2014/main" id="{3F9F9D38-95BF-F741-8611-F980444A882D}"/>
              </a:ext>
            </a:extLst>
          </p:cNvPr>
          <p:cNvSpPr/>
          <p:nvPr/>
        </p:nvSpPr>
        <p:spPr>
          <a:xfrm>
            <a:off x="4335283" y="580949"/>
            <a:ext cx="7493391" cy="892552"/>
          </a:xfrm>
          <a:prstGeom prst="rect">
            <a:avLst/>
          </a:prstGeom>
        </p:spPr>
        <p:txBody>
          <a:bodyPr wrap="square">
            <a:spAutoFit/>
          </a:bodyPr>
          <a:lstStyle/>
          <a:p>
            <a:pPr algn="ctr"/>
            <a:r>
              <a:rPr lang="de-DE" sz="2600" b="1" dirty="0">
                <a:latin typeface="Gill Sans MT" panose="020B0502020104020203" pitchFamily="34" charset="77"/>
              </a:rPr>
              <a:t>Ich hoffe</a:t>
            </a:r>
            <a:r>
              <a:rPr lang="de-DE" sz="2600" dirty="0">
                <a:latin typeface="Segoe UI" panose="020B0502040204020203" pitchFamily="34" charset="0"/>
              </a:rPr>
              <a:t> </a:t>
            </a:r>
            <a:r>
              <a:rPr lang="de-DE" sz="2600" b="1" dirty="0">
                <a:latin typeface="Gill Sans MT" panose="020B0502020104020203" pitchFamily="34" charset="77"/>
              </a:rPr>
              <a:t>ihr hattet</a:t>
            </a:r>
            <a:r>
              <a:rPr lang="de-DE" sz="2600" dirty="0">
                <a:latin typeface="Segoe UI" panose="020B0502040204020203" pitchFamily="34" charset="0"/>
              </a:rPr>
              <a:t> </a:t>
            </a:r>
            <a:r>
              <a:rPr lang="de-DE" sz="2600" b="1" dirty="0">
                <a:latin typeface="Gill Sans MT" panose="020B0502020104020203" pitchFamily="34" charset="77"/>
              </a:rPr>
              <a:t>schöne</a:t>
            </a:r>
            <a:r>
              <a:rPr lang="de-DE" sz="2600" dirty="0">
                <a:latin typeface="Segoe UI" panose="020B0502040204020203" pitchFamily="34" charset="0"/>
              </a:rPr>
              <a:t> </a:t>
            </a:r>
            <a:r>
              <a:rPr lang="de-DE" sz="2600" b="1" dirty="0">
                <a:latin typeface="Gill Sans MT" panose="020B0502020104020203" pitchFamily="34" charset="77"/>
              </a:rPr>
              <a:t>Ferien und wünsche euch ein frohes neues Jahr!</a:t>
            </a:r>
            <a:r>
              <a:rPr lang="de-DE" sz="2600" dirty="0">
                <a:latin typeface="Segoe UI" panose="020B0502040204020203" pitchFamily="34" charset="0"/>
              </a:rPr>
              <a:t> </a:t>
            </a:r>
            <a:r>
              <a:rPr lang="de-DE" sz="2600" b="1" dirty="0">
                <a:latin typeface="Wingdings" pitchFamily="2" charset="2"/>
              </a:rPr>
              <a:t>J</a:t>
            </a:r>
            <a:endParaRPr lang="de-DE" sz="2600" b="0" i="0" dirty="0">
              <a:effectLst/>
              <a:latin typeface="Segoe UI" panose="020B0502040204020203" pitchFamily="34" charset="0"/>
            </a:endParaRPr>
          </a:p>
        </p:txBody>
      </p:sp>
      <p:sp>
        <p:nvSpPr>
          <p:cNvPr id="2" name="Textfeld 1">
            <a:extLst>
              <a:ext uri="{FF2B5EF4-FFF2-40B4-BE49-F238E27FC236}">
                <a16:creationId xmlns:a16="http://schemas.microsoft.com/office/drawing/2014/main" id="{335AF554-29E2-1946-BB0F-FAC89BC465A1}"/>
              </a:ext>
            </a:extLst>
          </p:cNvPr>
          <p:cNvSpPr txBox="1"/>
          <p:nvPr/>
        </p:nvSpPr>
        <p:spPr>
          <a:xfrm>
            <a:off x="5122915" y="5616230"/>
            <a:ext cx="1191224" cy="430887"/>
          </a:xfrm>
          <a:prstGeom prst="rect">
            <a:avLst/>
          </a:prstGeom>
          <a:noFill/>
        </p:spPr>
        <p:txBody>
          <a:bodyPr wrap="none" rtlCol="0">
            <a:spAutoFit/>
          </a:bodyPr>
          <a:lstStyle/>
          <a:p>
            <a:r>
              <a:rPr lang="de-DE" dirty="0"/>
              <a:t>- </a:t>
            </a:r>
            <a:r>
              <a:rPr lang="de-DE" sz="2200" dirty="0"/>
              <a:t>Fragen</a:t>
            </a:r>
            <a:r>
              <a:rPr lang="de-DE" dirty="0"/>
              <a:t>?</a:t>
            </a:r>
          </a:p>
        </p:txBody>
      </p:sp>
    </p:spTree>
    <p:extLst>
      <p:ext uri="{BB962C8B-B14F-4D97-AF65-F5344CB8AC3E}">
        <p14:creationId xmlns:p14="http://schemas.microsoft.com/office/powerpoint/2010/main" val="9264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BFC3E22-17BF-D343-8C06-0AFF3E8B7F6A}"/>
              </a:ext>
            </a:extLst>
          </p:cNvPr>
          <p:cNvSpPr txBox="1"/>
          <p:nvPr/>
        </p:nvSpPr>
        <p:spPr>
          <a:xfrm>
            <a:off x="3780400" y="1378721"/>
            <a:ext cx="8118991" cy="3293209"/>
          </a:xfrm>
          <a:prstGeom prst="rect">
            <a:avLst/>
          </a:prstGeom>
          <a:noFill/>
        </p:spPr>
        <p:txBody>
          <a:bodyPr wrap="square" rtlCol="0">
            <a:spAutoFit/>
          </a:bodyPr>
          <a:lstStyle/>
          <a:p>
            <a:pPr algn="ctr"/>
            <a:r>
              <a:rPr lang="de-DE" sz="2600" b="1" u="sng" dirty="0">
                <a:latin typeface="Calibri" panose="020F0502020204030204" pitchFamily="34" charset="0"/>
                <a:cs typeface="Calibri" panose="020F0502020204030204" pitchFamily="34" charset="0"/>
              </a:rPr>
              <a:t>Abschluss der </a:t>
            </a:r>
            <a:r>
              <a:rPr lang="de-DE" sz="2600" b="1" u="sng" dirty="0" err="1">
                <a:latin typeface="Calibri" panose="020F0502020204030204" pitchFamily="34" charset="0"/>
                <a:cs typeface="Calibri" panose="020F0502020204030204" pitchFamily="34" charset="0"/>
              </a:rPr>
              <a:t>Krabat</a:t>
            </a:r>
            <a:r>
              <a:rPr lang="de-DE" sz="2600" b="1" u="sng" dirty="0">
                <a:latin typeface="Calibri" panose="020F0502020204030204" pitchFamily="34" charset="0"/>
                <a:cs typeface="Calibri" panose="020F0502020204030204" pitchFamily="34" charset="0"/>
              </a:rPr>
              <a:t>-Reihe:</a:t>
            </a:r>
          </a:p>
          <a:p>
            <a:pPr algn="just"/>
            <a:endParaRPr lang="de-DE" sz="2600" dirty="0">
              <a:latin typeface="Calibri" panose="020F0502020204030204" pitchFamily="34" charset="0"/>
              <a:cs typeface="Calibri" panose="020F0502020204030204" pitchFamily="34" charset="0"/>
            </a:endParaRPr>
          </a:p>
          <a:p>
            <a:pPr algn="just"/>
            <a:r>
              <a:rPr lang="de-DE" sz="2600" dirty="0">
                <a:latin typeface="Calibri" panose="020F0502020204030204" pitchFamily="34" charset="0"/>
                <a:cs typeface="Calibri" panose="020F0502020204030204" pitchFamily="34" charset="0"/>
              </a:rPr>
              <a:t>Fülle die Forms-Befragung zu unserer </a:t>
            </a:r>
            <a:r>
              <a:rPr lang="de-DE" sz="2600" dirty="0" err="1">
                <a:latin typeface="Calibri" panose="020F0502020204030204" pitchFamily="34" charset="0"/>
                <a:cs typeface="Calibri" panose="020F0502020204030204" pitchFamily="34" charset="0"/>
              </a:rPr>
              <a:t>Krabat</a:t>
            </a:r>
            <a:r>
              <a:rPr lang="de-DE" sz="2600" dirty="0">
                <a:latin typeface="Calibri" panose="020F0502020204030204" pitchFamily="34" charset="0"/>
                <a:cs typeface="Calibri" panose="020F0502020204030204" pitchFamily="34" charset="0"/>
              </a:rPr>
              <a:t>-Reihe in Einzelarbeit aus. Du kannst dafür entweder den nachfolgenden QR-Code einscannen oder den Link im Chat anklicken. Nehme dir für die Fragen ausreichend Zeit! </a:t>
            </a:r>
          </a:p>
          <a:p>
            <a:pPr algn="just"/>
            <a:endParaRPr lang="de-DE" sz="2600" dirty="0">
              <a:latin typeface="Calibri" panose="020F0502020204030204" pitchFamily="34" charset="0"/>
              <a:cs typeface="Calibri" panose="020F0502020204030204" pitchFamily="34" charset="0"/>
            </a:endParaRPr>
          </a:p>
          <a:p>
            <a:pPr algn="just"/>
            <a:r>
              <a:rPr lang="de-DE" sz="2600" dirty="0">
                <a:latin typeface="Calibri" panose="020F0502020204030204" pitchFamily="34" charset="0"/>
                <a:cs typeface="Calibri" panose="020F0502020204030204" pitchFamily="34" charset="0"/>
              </a:rPr>
              <a:t>Wir schauen uns die Ergebnisse gleich gemeinsam an. </a:t>
            </a:r>
          </a:p>
        </p:txBody>
      </p:sp>
      <p:pic>
        <p:nvPicPr>
          <p:cNvPr id="5" name="Grafik 4" descr="Ein Bild, das Vogel, Text, sitzend, Gruppe enthält.&#10;&#10;Automatisch generierte Beschreibung">
            <a:extLst>
              <a:ext uri="{FF2B5EF4-FFF2-40B4-BE49-F238E27FC236}">
                <a16:creationId xmlns:a16="http://schemas.microsoft.com/office/drawing/2014/main" id="{03A51E02-F780-5343-8DC7-1FAA1AA5FAAF}"/>
              </a:ext>
            </a:extLst>
          </p:cNvPr>
          <p:cNvPicPr>
            <a:picLocks noChangeAspect="1"/>
          </p:cNvPicPr>
          <p:nvPr/>
        </p:nvPicPr>
        <p:blipFill rotWithShape="1">
          <a:blip r:embed="rId2"/>
          <a:srcRect t="7553" r="-1" b="11943"/>
          <a:stretch/>
        </p:blipFill>
        <p:spPr>
          <a:xfrm>
            <a:off x="224400" y="194848"/>
            <a:ext cx="2978604" cy="33909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Rechteck 2">
            <a:extLst>
              <a:ext uri="{FF2B5EF4-FFF2-40B4-BE49-F238E27FC236}">
                <a16:creationId xmlns:a16="http://schemas.microsoft.com/office/drawing/2014/main" id="{2F09BDE7-ABE0-2C4B-9CE3-9A3A39EBF590}"/>
              </a:ext>
            </a:extLst>
          </p:cNvPr>
          <p:cNvSpPr/>
          <p:nvPr/>
        </p:nvSpPr>
        <p:spPr>
          <a:xfrm>
            <a:off x="5029201" y="6103092"/>
            <a:ext cx="6096000" cy="523220"/>
          </a:xfrm>
          <a:prstGeom prst="rect">
            <a:avLst/>
          </a:prstGeom>
        </p:spPr>
        <p:txBody>
          <a:bodyPr>
            <a:spAutoFit/>
          </a:bodyPr>
          <a:lstStyle/>
          <a:p>
            <a:r>
              <a:rPr lang="de-DE" sz="1400" dirty="0"/>
              <a:t>https://</a:t>
            </a:r>
            <a:r>
              <a:rPr lang="de-DE" sz="1400" dirty="0" err="1"/>
              <a:t>forms.office.com</a:t>
            </a:r>
            <a:r>
              <a:rPr lang="de-DE" sz="1400" dirty="0"/>
              <a:t>/Pages/</a:t>
            </a:r>
            <a:r>
              <a:rPr lang="de-DE" sz="1400" dirty="0" err="1"/>
              <a:t>ResponsePage.aspx?id</a:t>
            </a:r>
            <a:r>
              <a:rPr lang="de-DE" sz="1400" dirty="0"/>
              <a:t>=wx7JwAt2EE6IC7SznCLpOMp9UZv-u5RMkQddXP2pH3tUM0RBSFdHNzYxSVczMTVSRE1FUklCWkJGUi4u</a:t>
            </a:r>
          </a:p>
        </p:txBody>
      </p:sp>
      <p:pic>
        <p:nvPicPr>
          <p:cNvPr id="7" name="Grafik 6">
            <a:extLst>
              <a:ext uri="{FF2B5EF4-FFF2-40B4-BE49-F238E27FC236}">
                <a16:creationId xmlns:a16="http://schemas.microsoft.com/office/drawing/2014/main" id="{9F790A77-5A99-3445-A492-AE3FF9589D6A}"/>
              </a:ext>
            </a:extLst>
          </p:cNvPr>
          <p:cNvPicPr>
            <a:picLocks noChangeAspect="1"/>
          </p:cNvPicPr>
          <p:nvPr/>
        </p:nvPicPr>
        <p:blipFill>
          <a:blip r:embed="rId3"/>
          <a:stretch>
            <a:fillRect/>
          </a:stretch>
        </p:blipFill>
        <p:spPr>
          <a:xfrm>
            <a:off x="292608" y="3774896"/>
            <a:ext cx="2808224" cy="2778954"/>
          </a:xfrm>
          <a:prstGeom prst="rect">
            <a:avLst/>
          </a:prstGeom>
        </p:spPr>
      </p:pic>
    </p:spTree>
    <p:extLst>
      <p:ext uri="{BB962C8B-B14F-4D97-AF65-F5344CB8AC3E}">
        <p14:creationId xmlns:p14="http://schemas.microsoft.com/office/powerpoint/2010/main" val="103177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men - Rolladen Kessler GmbH">
            <a:extLst>
              <a:ext uri="{FF2B5EF4-FFF2-40B4-BE49-F238E27FC236}">
                <a16:creationId xmlns:a16="http://schemas.microsoft.com/office/drawing/2014/main" id="{3B1C8927-E4BD-A142-9481-910036BEC1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40" t="529" r="276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7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EB249D9-D411-FD4A-8A85-A1AE93A469B2}"/>
              </a:ext>
            </a:extLst>
          </p:cNvPr>
          <p:cNvSpPr>
            <a:spLocks noGrp="1"/>
          </p:cNvSpPr>
          <p:nvPr>
            <p:ph type="ctrTitle"/>
          </p:nvPr>
        </p:nvSpPr>
        <p:spPr>
          <a:xfrm>
            <a:off x="234140" y="2066545"/>
            <a:ext cx="5374179" cy="3981171"/>
          </a:xfrm>
        </p:spPr>
        <p:txBody>
          <a:bodyPr anchor="b">
            <a:noAutofit/>
          </a:bodyPr>
          <a:lstStyle/>
          <a:p>
            <a:r>
              <a:rPr lang="de-DE" sz="4000" dirty="0"/>
              <a:t>Untersuchung von Sachtexten und Versuchsbeschreibungen</a:t>
            </a:r>
            <a:br>
              <a:rPr lang="de-DE" sz="4000" dirty="0"/>
            </a:br>
            <a:r>
              <a:rPr lang="de-DE" sz="4000" dirty="0"/>
              <a:t>in Verbindung mit einer</a:t>
            </a:r>
            <a:br>
              <a:rPr lang="de-DE" sz="4000" dirty="0"/>
            </a:br>
            <a:r>
              <a:rPr lang="de-DE" sz="4000" dirty="0"/>
              <a:t> </a:t>
            </a:r>
            <a:br>
              <a:rPr lang="de-DE" sz="4000" dirty="0"/>
            </a:br>
            <a:r>
              <a:rPr lang="de-DE" sz="4000" dirty="0"/>
              <a:t>Grammatikeinheit - Sätze und Satzglieder </a:t>
            </a:r>
          </a:p>
        </p:txBody>
      </p:sp>
      <p:sp>
        <p:nvSpPr>
          <p:cNvPr id="1033"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4"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51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F6527E-ADC3-9E43-9EC2-BC7529F61143}"/>
              </a:ext>
            </a:extLst>
          </p:cNvPr>
          <p:cNvSpPr>
            <a:spLocks noGrp="1"/>
          </p:cNvSpPr>
          <p:nvPr>
            <p:ph type="title"/>
          </p:nvPr>
        </p:nvSpPr>
        <p:spPr>
          <a:xfrm>
            <a:off x="838200" y="585216"/>
            <a:ext cx="10515600" cy="1325563"/>
          </a:xfrm>
        </p:spPr>
        <p:txBody>
          <a:bodyPr>
            <a:normAutofit/>
          </a:bodyPr>
          <a:lstStyle/>
          <a:p>
            <a:pPr algn="ctr"/>
            <a:r>
              <a:rPr lang="de-DE" dirty="0">
                <a:solidFill>
                  <a:srgbClr val="FFFFFF"/>
                </a:solidFill>
              </a:rPr>
              <a:t>Sachtexte untersuchen</a:t>
            </a:r>
          </a:p>
        </p:txBody>
      </p:sp>
      <p:pic>
        <p:nvPicPr>
          <p:cNvPr id="1026" name="Picture 2" descr="Informationen aus einem Sachtext gewinnen und nutzen – kapiert.de">
            <a:extLst>
              <a:ext uri="{FF2B5EF4-FFF2-40B4-BE49-F238E27FC236}">
                <a16:creationId xmlns:a16="http://schemas.microsoft.com/office/drawing/2014/main" id="{7ED4BE68-A31C-5F47-860E-0D8F010A5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5" r="2" b="2"/>
          <a:stretch/>
        </p:blipFill>
        <p:spPr bwMode="auto">
          <a:xfrm>
            <a:off x="841249" y="2516777"/>
            <a:ext cx="5120640"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D7A5C184-9358-6540-BAB1-606DD5CCE156}"/>
              </a:ext>
            </a:extLst>
          </p:cNvPr>
          <p:cNvSpPr>
            <a:spLocks noGrp="1"/>
          </p:cNvSpPr>
          <p:nvPr>
            <p:ph idx="1"/>
          </p:nvPr>
        </p:nvSpPr>
        <p:spPr>
          <a:xfrm>
            <a:off x="6096000" y="2279906"/>
            <a:ext cx="5707876" cy="4230623"/>
          </a:xfrm>
        </p:spPr>
        <p:txBody>
          <a:bodyPr anchor="ctr">
            <a:noAutofit/>
          </a:bodyPr>
          <a:lstStyle/>
          <a:p>
            <a:pPr marL="0" indent="0">
              <a:lnSpc>
                <a:spcPct val="150000"/>
              </a:lnSpc>
              <a:buNone/>
            </a:pPr>
            <a:r>
              <a:rPr lang="de-DE" sz="2400" dirty="0"/>
              <a:t>Als Sachtext wird jeder Text bezeichnet, dessen Absicht es in der Regel ist, Fakten zu liefern und über Dinge zu informieren (wie z.B. in der Zeitung oder in anderen Medien). Sachtexte sind also so verfasst, dass sie dich neutral und sehr präzise informieren – daher findest du keine Fantasie oder Ausschmückungen in ihnen. </a:t>
            </a:r>
          </a:p>
        </p:txBody>
      </p:sp>
    </p:spTree>
    <p:extLst>
      <p:ext uri="{BB962C8B-B14F-4D97-AF65-F5344CB8AC3E}">
        <p14:creationId xmlns:p14="http://schemas.microsoft.com/office/powerpoint/2010/main" val="56918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F6527E-ADC3-9E43-9EC2-BC7529F61143}"/>
              </a:ext>
            </a:extLst>
          </p:cNvPr>
          <p:cNvSpPr>
            <a:spLocks noGrp="1"/>
          </p:cNvSpPr>
          <p:nvPr>
            <p:ph type="title"/>
          </p:nvPr>
        </p:nvSpPr>
        <p:spPr>
          <a:xfrm>
            <a:off x="838200" y="347155"/>
            <a:ext cx="10515600" cy="1801367"/>
          </a:xfrm>
        </p:spPr>
        <p:txBody>
          <a:bodyPr>
            <a:normAutofit fontScale="90000"/>
          </a:bodyPr>
          <a:lstStyle/>
          <a:p>
            <a:pPr algn="ctr"/>
            <a:r>
              <a:rPr lang="de-DE" dirty="0">
                <a:solidFill>
                  <a:srgbClr val="FFFFFF"/>
                </a:solidFill>
              </a:rPr>
              <a:t>Sachtexte untersuchen</a:t>
            </a:r>
            <a:br>
              <a:rPr lang="de-DE" dirty="0">
                <a:solidFill>
                  <a:srgbClr val="FFFFFF"/>
                </a:solidFill>
              </a:rPr>
            </a:br>
            <a:r>
              <a:rPr lang="de-DE" dirty="0">
                <a:solidFill>
                  <a:srgbClr val="FFFFFF"/>
                </a:solidFill>
              </a:rPr>
              <a:t>- </a:t>
            </a:r>
            <a:br>
              <a:rPr lang="de-DE" dirty="0">
                <a:solidFill>
                  <a:srgbClr val="FFFFFF"/>
                </a:solidFill>
              </a:rPr>
            </a:br>
            <a:r>
              <a:rPr lang="de-DE" dirty="0">
                <a:solidFill>
                  <a:srgbClr val="FFFFFF"/>
                </a:solidFill>
              </a:rPr>
              <a:t>Das Methodenblatt</a:t>
            </a:r>
          </a:p>
        </p:txBody>
      </p:sp>
      <p:pic>
        <p:nvPicPr>
          <p:cNvPr id="1026" name="Picture 2" descr="Informationen aus einem Sachtext gewinnen und nutzen – kapiert.de">
            <a:extLst>
              <a:ext uri="{FF2B5EF4-FFF2-40B4-BE49-F238E27FC236}">
                <a16:creationId xmlns:a16="http://schemas.microsoft.com/office/drawing/2014/main" id="{7ED4BE68-A31C-5F47-860E-0D8F010A5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5" r="2" b="2"/>
          <a:stretch/>
        </p:blipFill>
        <p:spPr bwMode="auto">
          <a:xfrm>
            <a:off x="984124" y="514097"/>
            <a:ext cx="1873376" cy="14678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Uhr Silhouette">
            <a:extLst>
              <a:ext uri="{FF2B5EF4-FFF2-40B4-BE49-F238E27FC236}">
                <a16:creationId xmlns:a16="http://schemas.microsoft.com/office/drawing/2014/main" id="{02A8F66E-E3A7-C84D-B8C8-C78A65272C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406" y="3588702"/>
            <a:ext cx="914400" cy="914400"/>
          </a:xfrm>
          <a:prstGeom prst="rect">
            <a:avLst/>
          </a:prstGeom>
        </p:spPr>
      </p:pic>
      <p:sp>
        <p:nvSpPr>
          <p:cNvPr id="11" name="Textfeld 10">
            <a:extLst>
              <a:ext uri="{FF2B5EF4-FFF2-40B4-BE49-F238E27FC236}">
                <a16:creationId xmlns:a16="http://schemas.microsoft.com/office/drawing/2014/main" id="{7D60E4B8-6854-B045-85D7-1E19204B5CD8}"/>
              </a:ext>
            </a:extLst>
          </p:cNvPr>
          <p:cNvSpPr txBox="1"/>
          <p:nvPr/>
        </p:nvSpPr>
        <p:spPr>
          <a:xfrm>
            <a:off x="8706806" y="3845847"/>
            <a:ext cx="2942649" cy="1323439"/>
          </a:xfrm>
          <a:prstGeom prst="rect">
            <a:avLst/>
          </a:prstGeom>
          <a:noFill/>
        </p:spPr>
        <p:txBody>
          <a:bodyPr wrap="square" rtlCol="0">
            <a:spAutoFit/>
          </a:bodyPr>
          <a:lstStyle/>
          <a:p>
            <a:r>
              <a:rPr lang="de-DE" sz="2000" dirty="0"/>
              <a:t>5 Minuten Zeit zum Lesen </a:t>
            </a:r>
          </a:p>
          <a:p>
            <a:r>
              <a:rPr lang="de-DE" sz="2000" dirty="0"/>
              <a:t>(Teams – Allgemein – Dateien – Kursmaterialien – heutiges Datum)</a:t>
            </a:r>
          </a:p>
        </p:txBody>
      </p:sp>
      <p:sp>
        <p:nvSpPr>
          <p:cNvPr id="12" name="Textfeld 11">
            <a:extLst>
              <a:ext uri="{FF2B5EF4-FFF2-40B4-BE49-F238E27FC236}">
                <a16:creationId xmlns:a16="http://schemas.microsoft.com/office/drawing/2014/main" id="{A592E50E-600A-FA4A-BD83-89C9CD569C84}"/>
              </a:ext>
            </a:extLst>
          </p:cNvPr>
          <p:cNvSpPr txBox="1"/>
          <p:nvPr/>
        </p:nvSpPr>
        <p:spPr>
          <a:xfrm>
            <a:off x="8706806" y="5602189"/>
            <a:ext cx="1010854" cy="400110"/>
          </a:xfrm>
          <a:prstGeom prst="rect">
            <a:avLst/>
          </a:prstGeom>
          <a:noFill/>
        </p:spPr>
        <p:txBody>
          <a:bodyPr wrap="none" rtlCol="0">
            <a:spAutoFit/>
          </a:bodyPr>
          <a:lstStyle/>
          <a:p>
            <a:r>
              <a:rPr lang="de-DE" sz="2000" dirty="0"/>
              <a:t>Fragen?</a:t>
            </a:r>
          </a:p>
        </p:txBody>
      </p:sp>
      <p:pic>
        <p:nvPicPr>
          <p:cNvPr id="14" name="Grafik 13" descr="Marke Fragezeichen Silhouette">
            <a:extLst>
              <a:ext uri="{FF2B5EF4-FFF2-40B4-BE49-F238E27FC236}">
                <a16:creationId xmlns:a16="http://schemas.microsoft.com/office/drawing/2014/main" id="{E0E17B96-DF44-8449-82E2-80A33A4E8B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92406" y="5345044"/>
            <a:ext cx="914400" cy="914400"/>
          </a:xfrm>
          <a:prstGeom prst="rect">
            <a:avLst/>
          </a:prstGeom>
        </p:spPr>
      </p:pic>
      <p:pic>
        <p:nvPicPr>
          <p:cNvPr id="18" name="Grafik 17">
            <a:extLst>
              <a:ext uri="{FF2B5EF4-FFF2-40B4-BE49-F238E27FC236}">
                <a16:creationId xmlns:a16="http://schemas.microsoft.com/office/drawing/2014/main" id="{514DDC08-28DD-BD43-9D26-9967A51A7EAE}"/>
              </a:ext>
            </a:extLst>
          </p:cNvPr>
          <p:cNvPicPr>
            <a:picLocks noChangeAspect="1"/>
          </p:cNvPicPr>
          <p:nvPr/>
        </p:nvPicPr>
        <p:blipFill rotWithShape="1">
          <a:blip r:embed="rId7"/>
          <a:srcRect l="21816" t="12708" r="46180" b="17093"/>
          <a:stretch/>
        </p:blipFill>
        <p:spPr>
          <a:xfrm>
            <a:off x="1358270" y="2043718"/>
            <a:ext cx="4997576" cy="4814282"/>
          </a:xfrm>
          <a:prstGeom prst="rect">
            <a:avLst/>
          </a:prstGeom>
        </p:spPr>
      </p:pic>
    </p:spTree>
    <p:extLst>
      <p:ext uri="{BB962C8B-B14F-4D97-AF65-F5344CB8AC3E}">
        <p14:creationId xmlns:p14="http://schemas.microsoft.com/office/powerpoint/2010/main" val="27767882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Words>
  <Application>Microsoft Macintosh PowerPoint</Application>
  <PresentationFormat>Breitbild</PresentationFormat>
  <Paragraphs>20</Paragraphs>
  <Slides>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Arial</vt:lpstr>
      <vt:lpstr>Calibri</vt:lpstr>
      <vt:lpstr>Calibri Light</vt:lpstr>
      <vt:lpstr>Gill Sans MT</vt:lpstr>
      <vt:lpstr>Segoe UI</vt:lpstr>
      <vt:lpstr>Wingdings</vt:lpstr>
      <vt:lpstr>Office</vt:lpstr>
      <vt:lpstr>PowerPoint-Präsentation</vt:lpstr>
      <vt:lpstr>PowerPoint-Präsentation</vt:lpstr>
      <vt:lpstr>Untersuchung von Sachtexten und Versuchsbeschreibungen in Verbindung mit einer   Grammatikeinheit - Sätze und Satzglieder </vt:lpstr>
      <vt:lpstr>Sachtexte untersuchen</vt:lpstr>
      <vt:lpstr>Sachtexte untersuchen -  Das Methodenblatt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Viktoria Amrhein</dc:creator>
  <cp:lastModifiedBy>Viktoria Amrhein</cp:lastModifiedBy>
  <cp:revision>11</cp:revision>
  <dcterms:created xsi:type="dcterms:W3CDTF">2021-01-13T14:55:42Z</dcterms:created>
  <dcterms:modified xsi:type="dcterms:W3CDTF">2021-01-14T11:44:48Z</dcterms:modified>
</cp:coreProperties>
</file>