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9" r:id="rId5"/>
    <p:sldId id="271" r:id="rId6"/>
    <p:sldId id="27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2D58F-6953-9B47-BC13-A452553D5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C39EE4-C996-B549-8424-C381FA00A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5A656-ED3F-B74D-9ECC-00F4D639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0F409-2429-3048-8991-3BEF0130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C61132-3F26-B44C-BA8F-A81921D0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71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7DD90-6599-0243-8A51-05D83ED1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F915FB-59E5-C342-9EF6-073B1B1DB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8BB5EA-6B1C-E44B-990B-9ED9B574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2A5FA6-46B0-7A4E-B50E-3D8F16AF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50A0F9-245D-CF47-8287-D19C905C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43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1853593-4259-AF42-AD6F-C633618FB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8A8F4A-0A41-AA45-8EB9-B1FEE0660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B0AA8-C8A3-8146-A8DE-36463A4C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970C75-6EF6-C54B-B29D-74B197DC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559386-7AC4-BD44-B45A-07DAC67E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49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1F268-7B6A-DE47-AF3D-F53D8E6C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F6ABC-98D7-E242-8B92-170FB5652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4DBE65-CB8F-5641-85D7-A5F023B5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F2252C-981F-EF4C-9AB5-3815BDD2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145FC8-DACC-7C41-B03F-6A8E819E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36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C3D5C-6F1B-B445-9960-BAAF6684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1FE2FA-F72B-2040-B9B0-4CEB2605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121D1-0C46-EA4B-8AAE-69DD7B8C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24B66-3B08-DA47-B781-6E0BE1F6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F8DC8E-C7F0-864F-9282-CFB3F81A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94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FCC59-F289-D542-B0F7-14862FFE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CBC8CB-4517-C540-B9BB-E2837EFD1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C26458-2B30-414D-9387-A2B4ECD8B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721D6E-BD74-9243-B6FD-B7FC3C9C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960059-2EEA-D94E-B58C-A7080E7A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24777C-F298-BD44-99B7-F614C924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19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552C4-080D-D643-9895-7E89C20A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D4FD80-1251-E547-9A7B-76F1B6E83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E1B010-D6EA-184A-AE0C-D8E682E16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B20DA6-A81D-E14D-9741-0BAFB11AF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1B3279-9B34-5248-88B8-658DA6C9F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D5AF25D-FDC8-9742-8E39-7DD1A6F0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A01565-0245-3E46-BB91-AE5B4DE9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AE0920-6AF9-6140-82A7-C251A32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5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32B80-46E2-E540-A39A-EEE0DCEB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54674D-AF3A-084A-88AA-83F0DD72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3D9AED-B82D-F64B-83EF-7139CF26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13E16A-2869-0940-AC2C-4E99DBB5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6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BBA4AC-A6CF-2D44-8A14-662C80A1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16EC6F-4DD6-9544-9354-FFD2F050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ABF378-E9C1-0E4E-8AF2-525A6D02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3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92B10-65FA-0341-8062-7DB6F95B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50639-0E76-6F4D-A5B6-AC3CECD2F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599A7E-4A9C-5E4A-B704-2259F0603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32EE5E-2C68-2D43-9649-DC2E2E03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11E352-AB33-E140-94B9-8DF01A02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6FBC9A-B393-4E47-B6DE-FAF2DA4A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80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DADDA-AB83-9749-B891-0D5BAF2B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8D17A1-4439-B94D-A4C9-634FB48FA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E2BC2D-28A3-2443-8BC8-0C65ADC52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EFBBA9-DECD-7A4F-97D9-373F86F5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0C1383-662C-4645-9BF1-40F61C02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F79D26-D137-DD42-BE47-E96AE724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16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9538151-F99C-4D4A-8523-9D1ECA03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C12BAB-6076-1D4F-A73F-2A4FA439E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A9B980-6A10-B846-875C-E33894907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4F703-D132-0A45-BA15-2AFA51B8AC7F}" type="datetimeFigureOut">
              <a:rPr lang="de-DE" smtClean="0"/>
              <a:t>14.01.21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70AC0-59F7-FB4F-B387-5C1719628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5F3963-A46D-8046-82C2-2861D349B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9FB5-0491-174C-B59F-45A2D3502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80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men - Rolladen Kessler GmbH">
            <a:extLst>
              <a:ext uri="{FF2B5EF4-FFF2-40B4-BE49-F238E27FC236}">
                <a16:creationId xmlns:a16="http://schemas.microsoft.com/office/drawing/2014/main" id="{3B1C8927-E4BD-A142-9481-910036BEC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529" r="2765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B249D9-D411-FD4A-8A85-A1AE93A46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40" y="2066545"/>
            <a:ext cx="5374179" cy="3981171"/>
          </a:xfrm>
        </p:spPr>
        <p:txBody>
          <a:bodyPr anchor="b">
            <a:noAutofit/>
          </a:bodyPr>
          <a:lstStyle/>
          <a:p>
            <a:r>
              <a:rPr lang="de-DE" sz="4000" dirty="0"/>
              <a:t>Untersuchung von Sachtexten und Versuchsbeschreibungen</a:t>
            </a:r>
            <a:br>
              <a:rPr lang="de-DE" sz="4000" dirty="0"/>
            </a:br>
            <a:r>
              <a:rPr lang="de-DE" sz="4000" dirty="0"/>
              <a:t>in Verbindung mit einer</a:t>
            </a:r>
            <a:br>
              <a:rPr lang="de-DE" sz="4000" dirty="0"/>
            </a:br>
            <a:r>
              <a:rPr lang="de-DE" sz="4000" dirty="0"/>
              <a:t> </a:t>
            </a:r>
            <a:br>
              <a:rPr lang="de-DE" sz="4000" dirty="0"/>
            </a:br>
            <a:r>
              <a:rPr lang="de-DE" sz="4000" dirty="0"/>
              <a:t>Grammatikeinheit - Sätze und Satzglieder </a:t>
            </a:r>
          </a:p>
        </p:txBody>
      </p:sp>
      <p:sp>
        <p:nvSpPr>
          <p:cNvPr id="1033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4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5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F6527E-ADC3-9E43-9EC2-BC7529F6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155"/>
            <a:ext cx="10515600" cy="1801367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Sachtexte untersuchen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- 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Das Methodenblatt</a:t>
            </a:r>
          </a:p>
        </p:txBody>
      </p:sp>
      <p:pic>
        <p:nvPicPr>
          <p:cNvPr id="1026" name="Picture 2" descr="Informationen aus einem Sachtext gewinnen und nutzen – kapiert.de">
            <a:extLst>
              <a:ext uri="{FF2B5EF4-FFF2-40B4-BE49-F238E27FC236}">
                <a16:creationId xmlns:a16="http://schemas.microsoft.com/office/drawing/2014/main" id="{7ED4BE68-A31C-5F47-860E-0D8F010A5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2" b="2"/>
          <a:stretch/>
        </p:blipFill>
        <p:spPr bwMode="auto">
          <a:xfrm>
            <a:off x="984124" y="514097"/>
            <a:ext cx="1873376" cy="14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592E50E-600A-FA4A-BD83-89C9CD569C84}"/>
              </a:ext>
            </a:extLst>
          </p:cNvPr>
          <p:cNvSpPr txBox="1"/>
          <p:nvPr/>
        </p:nvSpPr>
        <p:spPr>
          <a:xfrm>
            <a:off x="8706806" y="5602189"/>
            <a:ext cx="1010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Fragen?</a:t>
            </a:r>
          </a:p>
        </p:txBody>
      </p:sp>
      <p:pic>
        <p:nvPicPr>
          <p:cNvPr id="14" name="Grafik 13" descr="Marke Fragezeichen Silhouette">
            <a:extLst>
              <a:ext uri="{FF2B5EF4-FFF2-40B4-BE49-F238E27FC236}">
                <a16:creationId xmlns:a16="http://schemas.microsoft.com/office/drawing/2014/main" id="{E0E17B96-DF44-8449-82E2-80A33A4E8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2406" y="5345044"/>
            <a:ext cx="914400" cy="9144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4DDC08-28DD-BD43-9D26-9967A51A7E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16" t="12708" r="46180" b="17093"/>
          <a:stretch/>
        </p:blipFill>
        <p:spPr>
          <a:xfrm>
            <a:off x="1358270" y="2043718"/>
            <a:ext cx="4997576" cy="48142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620CD8-B1ED-5740-9AB6-1B943DA64393}"/>
              </a:ext>
            </a:extLst>
          </p:cNvPr>
          <p:cNvSpPr txBox="1"/>
          <p:nvPr/>
        </p:nvSpPr>
        <p:spPr>
          <a:xfrm>
            <a:off x="6867347" y="3324820"/>
            <a:ext cx="499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Das Methodenblatt sollte nun für die nächsten Aufgaben zur Hilfestellung bereit liegen </a:t>
            </a:r>
          </a:p>
        </p:txBody>
      </p:sp>
      <p:pic>
        <p:nvPicPr>
          <p:cNvPr id="5" name="Grafik 4" descr="Ausrufezeichen mit einfarbiger Füllung">
            <a:extLst>
              <a:ext uri="{FF2B5EF4-FFF2-40B4-BE49-F238E27FC236}">
                <a16:creationId xmlns:a16="http://schemas.microsoft.com/office/drawing/2014/main" id="{3EC6F607-6929-2949-8916-1CEDABC03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6314" y="32215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F6527E-ADC3-9E43-9EC2-BC7529F6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155"/>
            <a:ext cx="10515600" cy="1801367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Sachtexte untersuchen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- 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 „Kuriose Events“</a:t>
            </a:r>
          </a:p>
        </p:txBody>
      </p:sp>
      <p:pic>
        <p:nvPicPr>
          <p:cNvPr id="1026" name="Picture 2" descr="Informationen aus einem Sachtext gewinnen und nutzen – kapiert.de">
            <a:extLst>
              <a:ext uri="{FF2B5EF4-FFF2-40B4-BE49-F238E27FC236}">
                <a16:creationId xmlns:a16="http://schemas.microsoft.com/office/drawing/2014/main" id="{7ED4BE68-A31C-5F47-860E-0D8F010A5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2" b="2"/>
          <a:stretch/>
        </p:blipFill>
        <p:spPr bwMode="auto">
          <a:xfrm>
            <a:off x="984124" y="514097"/>
            <a:ext cx="1873376" cy="14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Uhr Silhouette">
            <a:extLst>
              <a:ext uri="{FF2B5EF4-FFF2-40B4-BE49-F238E27FC236}">
                <a16:creationId xmlns:a16="http://schemas.microsoft.com/office/drawing/2014/main" id="{02A8F66E-E3A7-C84D-B8C8-C78A65272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4685" y="2292907"/>
            <a:ext cx="914400" cy="914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D60E4B8-6854-B045-85D7-1E19204B5CD8}"/>
              </a:ext>
            </a:extLst>
          </p:cNvPr>
          <p:cNvSpPr txBox="1"/>
          <p:nvPr/>
        </p:nvSpPr>
        <p:spPr>
          <a:xfrm>
            <a:off x="9414897" y="3164379"/>
            <a:ext cx="215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20 Minuten für (1)-(3)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592E50E-600A-FA4A-BD83-89C9CD569C84}"/>
              </a:ext>
            </a:extLst>
          </p:cNvPr>
          <p:cNvSpPr txBox="1"/>
          <p:nvPr/>
        </p:nvSpPr>
        <p:spPr>
          <a:xfrm>
            <a:off x="9641403" y="1139091"/>
            <a:ext cx="215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Fragen? Schreibt gerne in den Chat!</a:t>
            </a:r>
          </a:p>
        </p:txBody>
      </p:sp>
      <p:pic>
        <p:nvPicPr>
          <p:cNvPr id="14" name="Grafik 13" descr="Marke Fragezeichen Silhouette">
            <a:extLst>
              <a:ext uri="{FF2B5EF4-FFF2-40B4-BE49-F238E27FC236}">
                <a16:creationId xmlns:a16="http://schemas.microsoft.com/office/drawing/2014/main" id="{E0E17B96-DF44-8449-82E2-80A33A4E8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0028" y="353797"/>
            <a:ext cx="914400" cy="914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36CB436-D134-344C-AFF4-5DF7306D95FE}"/>
              </a:ext>
            </a:extLst>
          </p:cNvPr>
          <p:cNvSpPr txBox="1"/>
          <p:nvPr/>
        </p:nvSpPr>
        <p:spPr>
          <a:xfrm>
            <a:off x="576732" y="2350630"/>
            <a:ext cx="89335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dirty="0"/>
              <a:t>Verschafft euch zunächst einen </a:t>
            </a:r>
            <a:r>
              <a:rPr lang="de-DE" b="1" dirty="0"/>
              <a:t>Überblick</a:t>
            </a:r>
            <a:r>
              <a:rPr lang="de-DE" dirty="0"/>
              <a:t>, indem ihr den Sachtext einmal lest.</a:t>
            </a:r>
          </a:p>
          <a:p>
            <a:pPr marL="342900" indent="-342900">
              <a:buAutoNum type="arabicParenBoth"/>
            </a:pPr>
            <a:endParaRPr lang="de-DE" dirty="0"/>
          </a:p>
          <a:p>
            <a:pPr marL="342900" indent="-342900">
              <a:buAutoNum type="arabicParenBoth"/>
            </a:pPr>
            <a:r>
              <a:rPr lang="de-DE" dirty="0"/>
              <a:t>Habt ihr thematische </a:t>
            </a:r>
            <a:r>
              <a:rPr lang="de-DE" b="1" dirty="0"/>
              <a:t>Fragen</a:t>
            </a:r>
            <a:r>
              <a:rPr lang="de-DE" dirty="0"/>
              <a:t>? Klärt diese. Besprecht anschließend, was das </a:t>
            </a:r>
            <a:r>
              <a:rPr lang="de-DE" b="1" dirty="0"/>
              <a:t>Thema</a:t>
            </a:r>
            <a:r>
              <a:rPr lang="de-DE" dirty="0"/>
              <a:t> des Sachtextes ist und </a:t>
            </a:r>
            <a:r>
              <a:rPr lang="de-DE" b="1" dirty="0"/>
              <a:t>lest</a:t>
            </a:r>
            <a:r>
              <a:rPr lang="de-DE" dirty="0"/>
              <a:t> ihn euch erneut durch.</a:t>
            </a:r>
          </a:p>
          <a:p>
            <a:pPr marL="342900" indent="-342900">
              <a:buAutoNum type="arabicParenBoth"/>
            </a:pPr>
            <a:endParaRPr lang="de-DE" dirty="0"/>
          </a:p>
          <a:p>
            <a:pPr marL="342900" indent="-342900">
              <a:buFontTx/>
              <a:buAutoNum type="arabicParenBoth"/>
            </a:pPr>
            <a:r>
              <a:rPr lang="de-DE" dirty="0"/>
              <a:t>Beim zweiten Lesen markiert ihr </a:t>
            </a:r>
            <a:r>
              <a:rPr lang="de-DE" b="1" dirty="0"/>
              <a:t>Schlüsselwörter</a:t>
            </a:r>
            <a:r>
              <a:rPr lang="de-DE" dirty="0"/>
              <a:t> farbig. Zeitgleich unterstreicht ihr alle euch </a:t>
            </a:r>
            <a:r>
              <a:rPr lang="de-DE" b="1" dirty="0"/>
              <a:t>unbekannten Wörter / Begriffe </a:t>
            </a:r>
            <a:r>
              <a:rPr lang="de-DE" dirty="0"/>
              <a:t>und versucht diese gemeinsam zu klären. </a:t>
            </a:r>
          </a:p>
          <a:p>
            <a:pPr marL="342900" indent="-342900">
              <a:buFontTx/>
              <a:buAutoNum type="arabicParenBoth"/>
            </a:pPr>
            <a:endParaRPr lang="de-DE" dirty="0"/>
          </a:p>
          <a:p>
            <a:pPr algn="ctr"/>
            <a:r>
              <a:rPr lang="de-DE" dirty="0">
                <a:solidFill>
                  <a:srgbClr val="FF0000"/>
                </a:solidFill>
              </a:rPr>
              <a:t>Zur gemeinsamen Klärung treffen wir uns nach Punkt (3) kurz im allgemeinen Video-Call!</a:t>
            </a: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(4) Unterteilt gemeinsam den Sachtext in </a:t>
            </a:r>
            <a:r>
              <a:rPr lang="de-DE" b="1" dirty="0"/>
              <a:t>Sinnabschnitte</a:t>
            </a:r>
            <a:r>
              <a:rPr lang="de-DE" dirty="0"/>
              <a:t> und gebt jedem Sinnabschnitt eine passende Überschrift. </a:t>
            </a:r>
          </a:p>
          <a:p>
            <a:endParaRPr lang="de-DE" dirty="0"/>
          </a:p>
          <a:p>
            <a:r>
              <a:rPr lang="de-DE" dirty="0"/>
              <a:t>(5) Fasst nun die Informationen des Sachtextes in wenigen Sätzen zusammen (im Präsens) und beachtet dabei einen Einleitungssatz (</a:t>
            </a:r>
            <a:r>
              <a:rPr lang="de-DE" b="1" dirty="0"/>
              <a:t>kurze</a:t>
            </a:r>
            <a:r>
              <a:rPr lang="de-DE" dirty="0"/>
              <a:t> Zusammenfassung der </a:t>
            </a:r>
            <a:r>
              <a:rPr lang="de-DE" b="1" dirty="0"/>
              <a:t>wichtigsten</a:t>
            </a:r>
            <a:r>
              <a:rPr lang="de-DE" dirty="0"/>
              <a:t> Informationen!).</a:t>
            </a:r>
          </a:p>
          <a:p>
            <a:pPr marL="342900" indent="-342900">
              <a:buAutoNum type="arabicParenBoth"/>
            </a:pPr>
            <a:endParaRPr lang="de-DE" dirty="0"/>
          </a:p>
          <a:p>
            <a:pPr marL="342900" indent="-342900">
              <a:buAutoNum type="arabicParenBoth"/>
            </a:pPr>
            <a:endParaRPr lang="de-DE" dirty="0"/>
          </a:p>
        </p:txBody>
      </p:sp>
      <p:pic>
        <p:nvPicPr>
          <p:cNvPr id="13" name="Grafik 12" descr="Uhr Silhouette">
            <a:extLst>
              <a:ext uri="{FF2B5EF4-FFF2-40B4-BE49-F238E27FC236}">
                <a16:creationId xmlns:a16="http://schemas.microsoft.com/office/drawing/2014/main" id="{8BF6644F-8CA6-EC4F-A738-CDD6AB486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0028" y="5037472"/>
            <a:ext cx="914400" cy="914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0EF8B09-D283-F847-A8A4-E0D425942584}"/>
              </a:ext>
            </a:extLst>
          </p:cNvPr>
          <p:cNvSpPr txBox="1"/>
          <p:nvPr/>
        </p:nvSpPr>
        <p:spPr>
          <a:xfrm>
            <a:off x="9414897" y="5951872"/>
            <a:ext cx="215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20 Minuten für (4)-(5) </a:t>
            </a:r>
          </a:p>
        </p:txBody>
      </p:sp>
      <p:pic>
        <p:nvPicPr>
          <p:cNvPr id="5" name="Grafik 4" descr="Ausrufezeichen mit einfarbiger Füllung">
            <a:extLst>
              <a:ext uri="{FF2B5EF4-FFF2-40B4-BE49-F238E27FC236}">
                <a16:creationId xmlns:a16="http://schemas.microsoft.com/office/drawing/2014/main" id="{F87FF0A2-3238-E245-A0FF-9BF01E305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637" y="4414837"/>
            <a:ext cx="6191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F6527E-ADC3-9E43-9EC2-BC7529F6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155"/>
            <a:ext cx="10515600" cy="1801367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Sachtexte untersuchen</a:t>
            </a:r>
          </a:p>
        </p:txBody>
      </p:sp>
      <p:pic>
        <p:nvPicPr>
          <p:cNvPr id="1026" name="Picture 2" descr="Informationen aus einem Sachtext gewinnen und nutzen – kapiert.de">
            <a:extLst>
              <a:ext uri="{FF2B5EF4-FFF2-40B4-BE49-F238E27FC236}">
                <a16:creationId xmlns:a16="http://schemas.microsoft.com/office/drawing/2014/main" id="{7ED4BE68-A31C-5F47-860E-0D8F010A5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2" b="2"/>
          <a:stretch/>
        </p:blipFill>
        <p:spPr bwMode="auto">
          <a:xfrm>
            <a:off x="984124" y="514097"/>
            <a:ext cx="1873376" cy="14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ktives Plenum - Flip the Classroom - Flipped Classroom">
            <a:extLst>
              <a:ext uri="{FF2B5EF4-FFF2-40B4-BE49-F238E27FC236}">
                <a16:creationId xmlns:a16="http://schemas.microsoft.com/office/drawing/2014/main" id="{7A25FE2F-F0A7-0A40-B5EF-E9AB1502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1" y="2471991"/>
            <a:ext cx="5086350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CD92698-9E79-E94B-B3EF-1D6B09BE1F47}"/>
              </a:ext>
            </a:extLst>
          </p:cNvPr>
          <p:cNvSpPr txBox="1"/>
          <p:nvPr/>
        </p:nvSpPr>
        <p:spPr>
          <a:xfrm>
            <a:off x="6164391" y="2586038"/>
            <a:ext cx="55269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/>
              <a:t>Plenumsrunde: </a:t>
            </a:r>
          </a:p>
          <a:p>
            <a:endParaRPr lang="de-DE" sz="2000" dirty="0"/>
          </a:p>
          <a:p>
            <a:pPr marL="342900" indent="-342900">
              <a:buAutoNum type="arabicParenBoth"/>
            </a:pPr>
            <a:r>
              <a:rPr lang="de-DE" sz="2000" dirty="0"/>
              <a:t>Einteilung der Sinnabschnitte</a:t>
            </a:r>
          </a:p>
          <a:p>
            <a:pPr marL="342900" indent="-342900">
              <a:buAutoNum type="arabicParenBoth"/>
            </a:pPr>
            <a:endParaRPr lang="de-DE" sz="2000" dirty="0"/>
          </a:p>
          <a:p>
            <a:pPr marL="342900" indent="-342900">
              <a:buAutoNum type="arabicParenBoth"/>
            </a:pPr>
            <a:r>
              <a:rPr lang="de-DE" sz="2000" dirty="0"/>
              <a:t>Vorstellen der inhaltlichen Zusammenfassungen</a:t>
            </a:r>
          </a:p>
          <a:p>
            <a:pPr marL="342900" indent="-342900">
              <a:buAutoNum type="arabicParenBoth"/>
            </a:pPr>
            <a:endParaRPr lang="de-DE" sz="2000" dirty="0"/>
          </a:p>
          <a:p>
            <a:pPr marL="342900" indent="-342900">
              <a:buAutoNum type="arabicParenBoth"/>
            </a:pPr>
            <a:r>
              <a:rPr lang="de-DE" sz="2000" dirty="0"/>
              <a:t>Fragen?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259275-8453-5141-86C4-A6CC20095153}"/>
              </a:ext>
            </a:extLst>
          </p:cNvPr>
          <p:cNvSpPr txBox="1"/>
          <p:nvPr/>
        </p:nvSpPr>
        <p:spPr>
          <a:xfrm>
            <a:off x="6096000" y="5943793"/>
            <a:ext cx="612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Zu welchen Funktionen lässt sich der Sachtext zuordnen?</a:t>
            </a:r>
          </a:p>
        </p:txBody>
      </p:sp>
      <p:pic>
        <p:nvPicPr>
          <p:cNvPr id="6" name="Grafik 5" descr="Marke Fragezeichen Silhouette">
            <a:extLst>
              <a:ext uri="{FF2B5EF4-FFF2-40B4-BE49-F238E27FC236}">
                <a16:creationId xmlns:a16="http://schemas.microsoft.com/office/drawing/2014/main" id="{D7EAF611-A7FC-404E-8992-1777EAF5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9991" y="55961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F6527E-ADC3-9E43-9EC2-BC7529F6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155"/>
            <a:ext cx="10515600" cy="1801367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Sachtexte untersuchen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- 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„Wasserkraft – zum Nutzen der Menschheit.“</a:t>
            </a:r>
          </a:p>
        </p:txBody>
      </p:sp>
      <p:pic>
        <p:nvPicPr>
          <p:cNvPr id="1026" name="Picture 2" descr="Informationen aus einem Sachtext gewinnen und nutzen – kapiert.de">
            <a:extLst>
              <a:ext uri="{FF2B5EF4-FFF2-40B4-BE49-F238E27FC236}">
                <a16:creationId xmlns:a16="http://schemas.microsoft.com/office/drawing/2014/main" id="{7ED4BE68-A31C-5F47-860E-0D8F010A5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2" b="2"/>
          <a:stretch/>
        </p:blipFill>
        <p:spPr bwMode="auto">
          <a:xfrm>
            <a:off x="630556" y="514097"/>
            <a:ext cx="1873376" cy="14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Marke Fragezeichen Silhouette">
            <a:extLst>
              <a:ext uri="{FF2B5EF4-FFF2-40B4-BE49-F238E27FC236}">
                <a16:creationId xmlns:a16="http://schemas.microsoft.com/office/drawing/2014/main" id="{D7EAF611-A7FC-404E-8992-1777EAF5C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0677" y="588670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A7C92AA-9591-5F44-A72C-476E8778181E}"/>
              </a:ext>
            </a:extLst>
          </p:cNvPr>
          <p:cNvSpPr txBox="1"/>
          <p:nvPr/>
        </p:nvSpPr>
        <p:spPr>
          <a:xfrm>
            <a:off x="3415077" y="5989960"/>
            <a:ext cx="215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Fragen? Schreibt gerne in den Chat!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27213D-2548-E54A-88FD-17B6D6192368}"/>
              </a:ext>
            </a:extLst>
          </p:cNvPr>
          <p:cNvSpPr txBox="1"/>
          <p:nvPr/>
        </p:nvSpPr>
        <p:spPr>
          <a:xfrm>
            <a:off x="1158240" y="2512758"/>
            <a:ext cx="76223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u="sng" dirty="0"/>
              <a:t>ABLAUF</a:t>
            </a:r>
          </a:p>
          <a:p>
            <a:pPr algn="just"/>
            <a:endParaRPr lang="de-DE" dirty="0"/>
          </a:p>
          <a:p>
            <a:pPr algn="ctr"/>
            <a:r>
              <a:rPr lang="de-DE" dirty="0"/>
              <a:t>Bearbeitung des Arbeitsblattes „Wasserkraft – zum Nutzen der Menschheit.“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de-DE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de-DE" dirty="0"/>
              <a:t>Aufgabe 1 - 5 in Partnerarbeit (</a:t>
            </a:r>
            <a:r>
              <a:rPr lang="de-DE" dirty="0" err="1"/>
              <a:t>Breakout</a:t>
            </a:r>
            <a:r>
              <a:rPr lang="de-DE" dirty="0"/>
              <a:t> – </a:t>
            </a:r>
            <a:r>
              <a:rPr lang="de-DE" dirty="0" err="1"/>
              <a:t>Rooms</a:t>
            </a:r>
            <a:r>
              <a:rPr lang="de-DE" dirty="0"/>
              <a:t>)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de-DE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de-DE" dirty="0"/>
              <a:t>Besprechung im Plenum / Klären von Fragen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de-DE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de-DE" dirty="0"/>
              <a:t>Aufgabe 6-7 in Einzelarbeit (</a:t>
            </a:r>
            <a:r>
              <a:rPr lang="de-DE" dirty="0" err="1"/>
              <a:t>Breakout</a:t>
            </a:r>
            <a:r>
              <a:rPr lang="de-DE" dirty="0"/>
              <a:t> – </a:t>
            </a:r>
            <a:r>
              <a:rPr lang="de-DE" dirty="0" err="1"/>
              <a:t>Rooms</a:t>
            </a:r>
            <a:r>
              <a:rPr lang="de-DE" dirty="0"/>
              <a:t>)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de-DE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de-DE" dirty="0"/>
              <a:t>Vorstellen der Zusammenfassungen im Plenum </a:t>
            </a:r>
          </a:p>
        </p:txBody>
      </p:sp>
      <p:pic>
        <p:nvPicPr>
          <p:cNvPr id="11" name="Grafik 10" descr="Uhr Silhouette">
            <a:extLst>
              <a:ext uri="{FF2B5EF4-FFF2-40B4-BE49-F238E27FC236}">
                <a16:creationId xmlns:a16="http://schemas.microsoft.com/office/drawing/2014/main" id="{1771C585-81BC-BC4D-9230-F9DA9DC19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9509" y="3550207"/>
            <a:ext cx="628553" cy="55030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A4DCD20-F441-3240-B2D3-CB6557655508}"/>
              </a:ext>
            </a:extLst>
          </p:cNvPr>
          <p:cNvSpPr txBox="1"/>
          <p:nvPr/>
        </p:nvSpPr>
        <p:spPr>
          <a:xfrm>
            <a:off x="7381874" y="3625305"/>
            <a:ext cx="223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25 Minuten für 1- 5</a:t>
            </a:r>
          </a:p>
        </p:txBody>
      </p:sp>
      <p:pic>
        <p:nvPicPr>
          <p:cNvPr id="14" name="Grafik 13" descr="Uhr Silhouette">
            <a:extLst>
              <a:ext uri="{FF2B5EF4-FFF2-40B4-BE49-F238E27FC236}">
                <a16:creationId xmlns:a16="http://schemas.microsoft.com/office/drawing/2014/main" id="{EA8C96C9-C552-604B-AEE5-29B33FE35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3321" y="4587656"/>
            <a:ext cx="628553" cy="55030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54ABBCD-1492-3F4D-9ABB-4C8A8B4FDD06}"/>
              </a:ext>
            </a:extLst>
          </p:cNvPr>
          <p:cNvSpPr txBox="1"/>
          <p:nvPr/>
        </p:nvSpPr>
        <p:spPr>
          <a:xfrm>
            <a:off x="7426826" y="4666300"/>
            <a:ext cx="234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15 Minuten für 6 - 7</a:t>
            </a:r>
          </a:p>
        </p:txBody>
      </p:sp>
    </p:spTree>
    <p:extLst>
      <p:ext uri="{BB962C8B-B14F-4D97-AF65-F5344CB8AC3E}">
        <p14:creationId xmlns:p14="http://schemas.microsoft.com/office/powerpoint/2010/main" val="25494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F6527E-ADC3-9E43-9EC2-BC7529F6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155"/>
            <a:ext cx="10515600" cy="1801367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Sachtexte untersuchen</a:t>
            </a:r>
          </a:p>
        </p:txBody>
      </p:sp>
      <p:pic>
        <p:nvPicPr>
          <p:cNvPr id="1026" name="Picture 2" descr="Informationen aus einem Sachtext gewinnen und nutzen – kapiert.de">
            <a:extLst>
              <a:ext uri="{FF2B5EF4-FFF2-40B4-BE49-F238E27FC236}">
                <a16:creationId xmlns:a16="http://schemas.microsoft.com/office/drawing/2014/main" id="{7ED4BE68-A31C-5F47-860E-0D8F010A5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2" b="2"/>
          <a:stretch/>
        </p:blipFill>
        <p:spPr bwMode="auto">
          <a:xfrm>
            <a:off x="984124" y="514097"/>
            <a:ext cx="1873376" cy="14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ktives Plenum - Flip the Classroom - Flipped Classroom">
            <a:extLst>
              <a:ext uri="{FF2B5EF4-FFF2-40B4-BE49-F238E27FC236}">
                <a16:creationId xmlns:a16="http://schemas.microsoft.com/office/drawing/2014/main" id="{7A25FE2F-F0A7-0A40-B5EF-E9AB1502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1" y="2471991"/>
            <a:ext cx="5086350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CD92698-9E79-E94B-B3EF-1D6B09BE1F47}"/>
              </a:ext>
            </a:extLst>
          </p:cNvPr>
          <p:cNvSpPr txBox="1"/>
          <p:nvPr/>
        </p:nvSpPr>
        <p:spPr>
          <a:xfrm>
            <a:off x="6164391" y="2586038"/>
            <a:ext cx="55269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/>
              <a:t>Plenumsrunde: </a:t>
            </a:r>
          </a:p>
          <a:p>
            <a:endParaRPr lang="de-DE" sz="2000" dirty="0"/>
          </a:p>
          <a:p>
            <a:pPr marL="342900" indent="-342900">
              <a:buAutoNum type="arabicParenBoth"/>
            </a:pPr>
            <a:r>
              <a:rPr lang="de-DE" sz="2000" dirty="0"/>
              <a:t>Einteilung der Sinnabschnitte</a:t>
            </a:r>
          </a:p>
          <a:p>
            <a:pPr marL="342900" indent="-342900">
              <a:buAutoNum type="arabicParenBoth"/>
            </a:pPr>
            <a:endParaRPr lang="de-DE" sz="2000" dirty="0"/>
          </a:p>
          <a:p>
            <a:pPr marL="342900" indent="-342900">
              <a:buAutoNum type="arabicParenBoth"/>
            </a:pPr>
            <a:r>
              <a:rPr lang="de-DE" sz="2000" dirty="0"/>
              <a:t>Vorstellen der inhaltlichen Zusammenfassungen</a:t>
            </a:r>
          </a:p>
          <a:p>
            <a:pPr marL="342900" indent="-342900">
              <a:buAutoNum type="arabicParenBoth"/>
            </a:pPr>
            <a:endParaRPr lang="de-DE" sz="2000" dirty="0"/>
          </a:p>
          <a:p>
            <a:pPr marL="342900" indent="-342900">
              <a:buAutoNum type="arabicParenBoth"/>
            </a:pPr>
            <a:r>
              <a:rPr lang="de-DE" sz="2000" dirty="0"/>
              <a:t>Fragen?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259275-8453-5141-86C4-A6CC20095153}"/>
              </a:ext>
            </a:extLst>
          </p:cNvPr>
          <p:cNvSpPr txBox="1"/>
          <p:nvPr/>
        </p:nvSpPr>
        <p:spPr>
          <a:xfrm>
            <a:off x="6096000" y="5943793"/>
            <a:ext cx="612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Zu welchen Funktionen lässt sich der Sachtext zuordnen?</a:t>
            </a:r>
          </a:p>
        </p:txBody>
      </p:sp>
      <p:pic>
        <p:nvPicPr>
          <p:cNvPr id="6" name="Grafik 5" descr="Marke Fragezeichen Silhouette">
            <a:extLst>
              <a:ext uri="{FF2B5EF4-FFF2-40B4-BE49-F238E27FC236}">
                <a16:creationId xmlns:a16="http://schemas.microsoft.com/office/drawing/2014/main" id="{D7EAF611-A7FC-404E-8992-1777EAF5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9991" y="55961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Macintosh PowerPoint</Application>
  <PresentationFormat>Breitbild</PresentationFormat>
  <Paragraphs>52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Untersuchung von Sachtexten und Versuchsbeschreibungen in Verbindung mit einer   Grammatikeinheit - Sätze und Satzglieder </vt:lpstr>
      <vt:lpstr>Sachtexte untersuchen -  Das Methodenblatt</vt:lpstr>
      <vt:lpstr>Sachtexte untersuchen -   „Kuriose Events“</vt:lpstr>
      <vt:lpstr>Sachtexte untersuchen</vt:lpstr>
      <vt:lpstr>Sachtexte untersuchen -  „Wasserkraft – zum Nutzen der Menschheit.“</vt:lpstr>
      <vt:lpstr>Sachtexte untersuchen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Viktoria Amrhein</dc:creator>
  <cp:lastModifiedBy>Viktoria Amrhein</cp:lastModifiedBy>
  <cp:revision>14</cp:revision>
  <dcterms:created xsi:type="dcterms:W3CDTF">2021-01-13T14:55:42Z</dcterms:created>
  <dcterms:modified xsi:type="dcterms:W3CDTF">2021-01-14T11:44:03Z</dcterms:modified>
</cp:coreProperties>
</file>