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8" r:id="rId3"/>
    <p:sldMasterId id="2147483681" r:id="rId4"/>
    <p:sldMasterId id="2147483691" r:id="rId5"/>
    <p:sldMasterId id="2147483701" r:id="rId6"/>
  </p:sldMasterIdLst>
  <p:notesMasterIdLst>
    <p:notesMasterId r:id="rId15"/>
  </p:notesMasterIdLst>
  <p:handoutMasterIdLst>
    <p:handoutMasterId r:id="rId16"/>
  </p:handoutMasterIdLst>
  <p:sldIdLst>
    <p:sldId id="505" r:id="rId7"/>
    <p:sldId id="503" r:id="rId8"/>
    <p:sldId id="504" r:id="rId9"/>
    <p:sldId id="480" r:id="rId10"/>
    <p:sldId id="457" r:id="rId11"/>
    <p:sldId id="429" r:id="rId12"/>
    <p:sldId id="502" r:id="rId13"/>
    <p:sldId id="494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äbert Anita" initials="GA" lastIdx="1" clrIdx="0">
    <p:extLst>
      <p:ext uri="{19B8F6BF-5375-455C-9EA6-DF929625EA0E}">
        <p15:presenceInfo xmlns:p15="http://schemas.microsoft.com/office/powerpoint/2012/main" userId="S-1-5-21-4188120786-1267690402-392790447-1628149" providerId="AD"/>
      </p:ext>
    </p:extLst>
  </p:cmAuthor>
  <p:cmAuthor id="2" name="Karp Daliah" initials="KD" lastIdx="1" clrIdx="1">
    <p:extLst>
      <p:ext uri="{19B8F6BF-5375-455C-9EA6-DF929625EA0E}">
        <p15:presenceInfo xmlns:p15="http://schemas.microsoft.com/office/powerpoint/2012/main" userId="S-1-5-21-4188120786-1267690402-392790447-2898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99107"/>
    <a:srgbClr val="00518E"/>
    <a:srgbClr val="CC66FF"/>
    <a:srgbClr val="D597CC"/>
    <a:srgbClr val="CD11A9"/>
    <a:srgbClr val="7FDBE5"/>
    <a:srgbClr val="84B4E0"/>
    <a:srgbClr val="EDF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035D7-07EB-4A42-B7E6-DD43C0371C67}" v="688" dt="2021-11-08T12:24:59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96352" autoAdjust="0"/>
  </p:normalViewPr>
  <p:slideViewPr>
    <p:cSldViewPr snapToGrid="0">
      <p:cViewPr varScale="1">
        <p:scale>
          <a:sx n="78" d="100"/>
          <a:sy n="78" d="100"/>
        </p:scale>
        <p:origin x="840" y="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6"/>
    </p:cViewPr>
  </p:sorterViewPr>
  <p:notesViewPr>
    <p:cSldViewPr snapToGrid="0">
      <p:cViewPr varScale="1">
        <p:scale>
          <a:sx n="79" d="100"/>
          <a:sy n="79" d="100"/>
        </p:scale>
        <p:origin x="338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47CFF-D31C-4A51-B393-182778A69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922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1E6F-2A37-4DAD-AB39-5C56ED545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739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F1E6F-2A37-4DAD-AB39-5C56ED545F2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5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Wege nach dem Abitur 2019/20, Team akademische Berufe, Agentur für Arbeit Köln, Hackmann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F1E6F-2A37-4DAD-AB39-5C56ED545F2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24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F1E6F-2A37-4DAD-AB39-5C56ED545F2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1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F1E6F-2A37-4DAD-AB39-5C56ED545F2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7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>
                <a:latin typeface="Arial" pitchFamily="34" charset="0"/>
              </a:rPr>
              <a:t>Viele</a:t>
            </a:r>
            <a:r>
              <a:rPr lang="de-DE" altLang="de-DE" baseline="0" dirty="0">
                <a:latin typeface="Arial" pitchFamily="34" charset="0"/>
              </a:rPr>
              <a:t> Studiengänge, z.T. sehr spezielle Titel</a:t>
            </a:r>
          </a:p>
          <a:p>
            <a:r>
              <a:rPr lang="de-DE" altLang="de-DE" baseline="0" dirty="0">
                <a:latin typeface="Arial" pitchFamily="34" charset="0"/>
              </a:rPr>
              <a:t>Allgemeine Annäherung über Fächergruppen/Studienbereiche kann hilfreich sein</a:t>
            </a:r>
          </a:p>
          <a:p>
            <a:r>
              <a:rPr lang="de-DE" altLang="de-DE" baseline="0" dirty="0">
                <a:latin typeface="Arial" pitchFamily="34" charset="0"/>
              </a:rPr>
              <a:t>Jeder Studiengang kann einer solchen Fächergruppe zugeordnet werden</a:t>
            </a:r>
          </a:p>
          <a:p>
            <a:r>
              <a:rPr lang="de-DE" altLang="de-DE" baseline="0" dirty="0">
                <a:latin typeface="Arial" pitchFamily="34" charset="0"/>
              </a:rPr>
              <a:t>Frage „Computerlinguistik oder Mechatronik?“ kann im 1. Schritt schwieriger zu beantworten sein als „Eher ein Studiengang im Bereich Wirtschaftswissenschaften oder Ingenieurwissenschaften?“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1pPr>
            <a:lvl2pPr marL="742823" indent="-284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2pPr>
            <a:lvl3pPr marL="1142569" indent="-228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3pPr>
            <a:lvl4pPr marL="1598982" indent="-228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4pPr>
            <a:lvl5pPr marL="2056930" indent="-228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5pPr>
            <a:lvl6pPr marL="2498029" indent="-2282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6pPr>
            <a:lvl7pPr marL="2939127" indent="-2282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7pPr>
            <a:lvl8pPr marL="3380226" indent="-2282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8pPr>
            <a:lvl9pPr marL="3821324" indent="-2282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Batang" pitchFamily="18" charset="-127"/>
              </a:defRPr>
            </a:lvl9pPr>
          </a:lstStyle>
          <a:p>
            <a:pPr>
              <a:spcBef>
                <a:spcPct val="0"/>
              </a:spcBef>
            </a:pPr>
            <a:fld id="{55462C18-D015-4950-ABD1-E9CA269C3BAC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660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956182" y="919989"/>
            <a:ext cx="10135528" cy="10119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498"/>
              </a:spcAft>
              <a:defRPr lang="de-DE" sz="3285" b="1" kern="1200" baseline="0" dirty="0"/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465581"/>
            <a:ext cx="10135528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72" indent="-342972">
              <a:buNone/>
              <a:defRPr lang="de-DE" sz="1493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4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18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97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99" y="6245246"/>
            <a:ext cx="2844800" cy="476250"/>
          </a:xfrm>
          <a:prstGeom prst="rect">
            <a:avLst/>
          </a:prstGeom>
          <a:ln/>
        </p:spPr>
        <p:txBody>
          <a:bodyPr lIns="91815" tIns="45907" rIns="91815" bIns="45907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5246"/>
            <a:ext cx="2844800" cy="476250"/>
          </a:xfrm>
          <a:prstGeom prst="rect">
            <a:avLst/>
          </a:prstGeom>
          <a:ln/>
        </p:spPr>
        <p:txBody>
          <a:bodyPr lIns="91815" tIns="45907" rIns="91815" bIns="45907"/>
          <a:lstStyle>
            <a:lvl1pPr>
              <a:defRPr/>
            </a:lvl1pPr>
          </a:lstStyle>
          <a:p>
            <a:pPr>
              <a:defRPr/>
            </a:pPr>
            <a:fld id="{16364AD7-FE96-4D55-95A3-14AEFF6EF6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415936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56182" y="2603112"/>
            <a:ext cx="10135528" cy="45996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199"/>
              </a:spcAft>
              <a:buNone/>
              <a:defRPr sz="1493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/>
            </a:lvl2pPr>
            <a:lvl3pPr marL="910377" indent="0" algn="ctr">
              <a:buNone/>
              <a:defRPr/>
            </a:lvl3pPr>
            <a:lvl4pPr marL="1365565" indent="0" algn="ctr">
              <a:buNone/>
              <a:defRPr/>
            </a:lvl4pPr>
            <a:lvl5pPr marL="1820753" indent="0" algn="ctr">
              <a:buNone/>
              <a:defRPr/>
            </a:lvl5pPr>
            <a:lvl6pPr marL="2275942" indent="0" algn="ctr">
              <a:buNone/>
              <a:defRPr/>
            </a:lvl6pPr>
            <a:lvl7pPr marL="2731130" indent="0" algn="ctr">
              <a:buNone/>
              <a:defRPr/>
            </a:lvl7pPr>
            <a:lvl8pPr marL="3186318" indent="0" algn="ctr">
              <a:buNone/>
              <a:defRPr/>
            </a:lvl8pPr>
            <a:lvl9pPr marL="3641507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956182" y="919968"/>
            <a:ext cx="10135528" cy="15178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498"/>
              </a:spcAft>
              <a:defRPr lang="de-DE" sz="3285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Titelfolie ohne Bild.</a:t>
            </a:r>
            <a:br>
              <a:rPr lang="de-DE" dirty="0"/>
            </a:br>
            <a:r>
              <a:rPr lang="de-DE" dirty="0"/>
              <a:t>Auf dieser Folie können Sie mehr</a:t>
            </a:r>
            <a:br>
              <a:rPr lang="de-DE" dirty="0"/>
            </a:br>
            <a:r>
              <a:rPr lang="de-DE" dirty="0"/>
              <a:t>Inhalte unterbringen.	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465581"/>
            <a:ext cx="10135528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72" indent="-342972">
              <a:buNone/>
              <a:defRPr lang="de-DE" sz="1493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4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18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99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56182" y="2603957"/>
            <a:ext cx="10135528" cy="45996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199"/>
              </a:spcAft>
              <a:buNone/>
              <a:defRPr sz="1493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/>
            </a:lvl2pPr>
            <a:lvl3pPr marL="910377" indent="0" algn="ctr">
              <a:buNone/>
              <a:defRPr/>
            </a:lvl3pPr>
            <a:lvl4pPr marL="1365565" indent="0" algn="ctr">
              <a:buNone/>
              <a:defRPr/>
            </a:lvl4pPr>
            <a:lvl5pPr marL="1820753" indent="0" algn="ctr">
              <a:buNone/>
              <a:defRPr/>
            </a:lvl5pPr>
            <a:lvl6pPr marL="2275942" indent="0" algn="ctr">
              <a:buNone/>
              <a:defRPr/>
            </a:lvl6pPr>
            <a:lvl7pPr marL="2731130" indent="0" algn="ctr">
              <a:buNone/>
              <a:defRPr/>
            </a:lvl7pPr>
            <a:lvl8pPr marL="3186318" indent="0" algn="ctr">
              <a:buNone/>
              <a:defRPr/>
            </a:lvl8pPr>
            <a:lvl9pPr marL="3641507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956182" y="919968"/>
            <a:ext cx="10135528" cy="15178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lang="de-DE" sz="3285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498"/>
              </a:spcAft>
            </a:pPr>
            <a:r>
              <a:rPr lang="de-DE" dirty="0"/>
              <a:t>Titelfolie ohne Bild.</a:t>
            </a:r>
            <a:br>
              <a:rPr lang="de-DE" dirty="0"/>
            </a:br>
            <a:r>
              <a:rPr lang="de-DE" dirty="0"/>
              <a:t>Auf dieser Folie können Sie mehr</a:t>
            </a:r>
            <a:br>
              <a:rPr lang="de-DE" dirty="0"/>
            </a:br>
            <a:r>
              <a:rPr lang="de-DE" dirty="0"/>
              <a:t>Inhalte unterbringen.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465581"/>
            <a:ext cx="9083728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72" indent="-342972">
              <a:buNone/>
              <a:defRPr lang="de-DE" sz="1493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4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18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08" y="451573"/>
            <a:ext cx="2150413" cy="5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6182" y="2007171"/>
            <a:ext cx="10135528" cy="61285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795704"/>
            <a:ext cx="10135528" cy="1986680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29788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007171"/>
            <a:ext cx="5019955" cy="1832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5659" y="2007172"/>
            <a:ext cx="5019955" cy="18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991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59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1391" lvl="0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25132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007173"/>
            <a:ext cx="5019955" cy="2144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86514" y="2078857"/>
            <a:ext cx="4785723" cy="27363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80309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007172"/>
            <a:ext cx="5019955" cy="2144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86514" y="2078858"/>
            <a:ext cx="5045037" cy="43065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52025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974011" y="2016780"/>
            <a:ext cx="9898226" cy="4368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60101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293911"/>
            <a:ext cx="10175369" cy="40915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98"/>
              </a:spcAft>
              <a:buClr>
                <a:srgbClr val="E2001A"/>
              </a:buClr>
              <a:buFontTx/>
              <a:buNone/>
              <a:defRPr sz="3285" b="1" baseline="0">
                <a:solidFill>
                  <a:srgbClr val="E2001A"/>
                </a:solidFill>
              </a:defRPr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109555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559" y="646893"/>
            <a:ext cx="10252412" cy="654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82655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956182" y="919989"/>
            <a:ext cx="10135528" cy="10119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498"/>
              </a:spcAft>
              <a:defRPr lang="de-DE" sz="3285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465581"/>
            <a:ext cx="9083728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72" indent="-342972">
              <a:buNone/>
              <a:defRPr lang="de-DE" sz="1493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4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18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08" y="451573"/>
            <a:ext cx="2150413" cy="5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07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559" y="646893"/>
            <a:ext cx="10252412" cy="654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99940" y="1583225"/>
            <a:ext cx="10227113" cy="691177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173199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6182" y="2007171"/>
            <a:ext cx="10135528" cy="61285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795704"/>
            <a:ext cx="10135528" cy="1986680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414148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007171"/>
            <a:ext cx="5019955" cy="1832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5659" y="2007172"/>
            <a:ext cx="5019955" cy="18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991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59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1391" lvl="0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571978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007173"/>
            <a:ext cx="5019955" cy="2144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86514" y="2078857"/>
            <a:ext cx="4785723" cy="27363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991529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007172"/>
            <a:ext cx="5019955" cy="2144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86514" y="2078858"/>
            <a:ext cx="5045037" cy="43065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3607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974011" y="2016780"/>
            <a:ext cx="9898226" cy="4368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387043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293911"/>
            <a:ext cx="10175369" cy="40915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98"/>
              </a:spcAft>
              <a:buClr>
                <a:srgbClr val="E2001A"/>
              </a:buClr>
              <a:buFontTx/>
              <a:buNone/>
              <a:defRPr sz="3285" b="1" baseline="0">
                <a:solidFill>
                  <a:srgbClr val="E2001A"/>
                </a:solidFill>
              </a:defRPr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1680663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559" y="646893"/>
            <a:ext cx="10252412" cy="654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145714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559" y="646893"/>
            <a:ext cx="10252412" cy="654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99940" y="1583225"/>
            <a:ext cx="10227113" cy="691177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4008777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6182" y="2007171"/>
            <a:ext cx="10135528" cy="61285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795704"/>
            <a:ext cx="10135528" cy="1986680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02284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6182" y="2007171"/>
            <a:ext cx="10135528" cy="61285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2" y="2795704"/>
            <a:ext cx="10135528" cy="1986680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00893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3" y="2007191"/>
            <a:ext cx="5019955" cy="1832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5659" y="2007192"/>
            <a:ext cx="5019955" cy="18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991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59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1391" lvl="0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588169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3" y="2007193"/>
            <a:ext cx="5019955" cy="2144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86541" y="2078877"/>
            <a:ext cx="4785723" cy="27363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144165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3" y="2007192"/>
            <a:ext cx="5019955" cy="2144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86541" y="2078878"/>
            <a:ext cx="5045037" cy="43065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1832210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974011" y="2016800"/>
            <a:ext cx="9898226" cy="4368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482679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3" y="2293931"/>
            <a:ext cx="10175369" cy="40915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98"/>
              </a:spcAft>
              <a:buClr>
                <a:srgbClr val="E2001A"/>
              </a:buClr>
              <a:buFontTx/>
              <a:buNone/>
              <a:defRPr sz="3285" b="1" baseline="0">
                <a:solidFill>
                  <a:srgbClr val="E2001A"/>
                </a:solidFill>
              </a:defRPr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755593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30482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1752600"/>
            <a:ext cx="10363200" cy="381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7576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411719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99" y="6245246"/>
            <a:ext cx="2844800" cy="476250"/>
          </a:xfrm>
          <a:prstGeom prst="rect">
            <a:avLst/>
          </a:prstGeom>
          <a:ln/>
        </p:spPr>
        <p:txBody>
          <a:bodyPr lIns="91815" tIns="45907" rIns="91815" bIns="45907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5246"/>
            <a:ext cx="2844800" cy="476250"/>
          </a:xfrm>
          <a:prstGeom prst="rect">
            <a:avLst/>
          </a:prstGeom>
          <a:ln/>
        </p:spPr>
        <p:txBody>
          <a:bodyPr lIns="91815" tIns="45907" rIns="91815" bIns="45907"/>
          <a:lstStyle>
            <a:lvl1pPr>
              <a:defRPr/>
            </a:lvl1pPr>
          </a:lstStyle>
          <a:p>
            <a:pPr>
              <a:defRPr/>
            </a:pPr>
            <a:fld id="{16364AD7-FE96-4D55-95A3-14AEFF6EF6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137420590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560" y="646893"/>
            <a:ext cx="10252412" cy="654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796129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560" y="646893"/>
            <a:ext cx="10252412" cy="654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99959" y="1583240"/>
            <a:ext cx="10227113" cy="691177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394315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  <a:prstGeom prst="rect">
            <a:avLst/>
          </a:prstGeom>
        </p:spPr>
        <p:txBody>
          <a:bodyPr lIns="91815" tIns="45907" rIns="91815" bIns="45907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 lIns="91815" tIns="45907" rIns="91815" bIns="45907"/>
          <a:lstStyle>
            <a:lvl1pPr marL="0" indent="0" algn="ctr">
              <a:buNone/>
              <a:defRPr/>
            </a:lvl1pPr>
            <a:lvl2pPr marL="459075" indent="0" algn="ctr">
              <a:buNone/>
              <a:defRPr/>
            </a:lvl2pPr>
            <a:lvl3pPr marL="918149" indent="0" algn="ctr">
              <a:buNone/>
              <a:defRPr/>
            </a:lvl3pPr>
            <a:lvl4pPr marL="1377224" indent="0" algn="ctr">
              <a:buNone/>
              <a:defRPr/>
            </a:lvl4pPr>
            <a:lvl5pPr marL="1836298" indent="0" algn="ctr">
              <a:buNone/>
              <a:defRPr/>
            </a:lvl5pPr>
            <a:lvl6pPr marL="2295373" indent="0" algn="ctr">
              <a:buNone/>
              <a:defRPr/>
            </a:lvl6pPr>
            <a:lvl7pPr marL="2754447" indent="0" algn="ctr">
              <a:buNone/>
              <a:defRPr/>
            </a:lvl7pPr>
            <a:lvl8pPr marL="3213522" indent="0" algn="ctr">
              <a:buNone/>
              <a:defRPr/>
            </a:lvl8pPr>
            <a:lvl9pPr marL="3672596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99" y="6245226"/>
            <a:ext cx="2844800" cy="476250"/>
          </a:xfrm>
          <a:prstGeom prst="rect">
            <a:avLst/>
          </a:prstGeom>
          <a:ln/>
        </p:spPr>
        <p:txBody>
          <a:bodyPr lIns="91815" tIns="45907" rIns="91815" bIns="45907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5226"/>
            <a:ext cx="2844800" cy="476250"/>
          </a:xfrm>
          <a:prstGeom prst="rect">
            <a:avLst/>
          </a:prstGeom>
          <a:ln/>
        </p:spPr>
        <p:txBody>
          <a:bodyPr lIns="91815" tIns="45907" rIns="91815" bIns="45907"/>
          <a:lstStyle>
            <a:lvl1pPr>
              <a:defRPr/>
            </a:lvl1pPr>
          </a:lstStyle>
          <a:p>
            <a:pPr>
              <a:defRPr/>
            </a:pPr>
            <a:fld id="{6FE4928D-B978-4A10-A265-162932400A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173208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3" y="2007191"/>
            <a:ext cx="5019955" cy="1832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5659" y="2007192"/>
            <a:ext cx="5019955" cy="18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991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59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1391" lvl="0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1021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3" y="2007193"/>
            <a:ext cx="5019955" cy="2144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86541" y="2078877"/>
            <a:ext cx="4785723" cy="27363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1151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3" y="2007192"/>
            <a:ext cx="5019955" cy="2144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86541" y="2078878"/>
            <a:ext cx="5045037" cy="43065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81646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6182" y="538008"/>
            <a:ext cx="10135528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974011" y="2016800"/>
            <a:ext cx="9898226" cy="4368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2515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56183" y="2293931"/>
            <a:ext cx="10175369" cy="40915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98"/>
              </a:spcAft>
              <a:buClr>
                <a:srgbClr val="E2001A"/>
              </a:buClr>
              <a:buFontTx/>
              <a:buNone/>
              <a:defRPr sz="3285" b="1" baseline="0">
                <a:solidFill>
                  <a:srgbClr val="E2001A"/>
                </a:solidFill>
              </a:defRPr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48963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30482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1752600"/>
            <a:ext cx="10363200" cy="381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200231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7.w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w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r_txtBox"/>
          <p:cNvSpPr txBox="1">
            <a:spLocks noChangeArrowheads="1"/>
          </p:cNvSpPr>
          <p:nvPr userDrawn="1"/>
        </p:nvSpPr>
        <p:spPr bwMode="auto">
          <a:xfrm>
            <a:off x="1581187" y="2642295"/>
            <a:ext cx="9803353" cy="15638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353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991" dirty="0">
                <a:solidFill>
                  <a:srgbClr val="000000"/>
                </a:solidFill>
              </a:rPr>
              <a:t>BildrahmenBild einfügen:</a:t>
            </a:r>
          </a:p>
          <a:p>
            <a:pPr defTabSz="91353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991" dirty="0">
                <a:solidFill>
                  <a:srgbClr val="000000"/>
                </a:solidFill>
              </a:rPr>
              <a:t>Menüreiter:  „Bild/Logo einfügen“ &gt; Bild für Titelfolie auswählen</a:t>
            </a:r>
          </a:p>
          <a:p>
            <a:pPr defTabSz="91353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991" dirty="0">
                <a:solidFill>
                  <a:srgbClr val="000000"/>
                </a:solidFill>
              </a:rPr>
              <a:t>Logo für die Besonderen Dienststellen und RDn:</a:t>
            </a:r>
          </a:p>
          <a:p>
            <a:pPr defTabSz="91353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991" dirty="0">
                <a:solidFill>
                  <a:srgbClr val="000000"/>
                </a:solidFill>
              </a:rPr>
              <a:t>Menüreiter:  „Bild/Logo einfügen“ &gt; Logoauswahl</a:t>
            </a:r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3" y="1485234"/>
            <a:ext cx="12192000" cy="412650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353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1" dirty="0">
              <a:solidFill>
                <a:srgbClr val="000000"/>
              </a:solidFill>
            </a:endParaRPr>
          </a:p>
        </p:txBody>
      </p:sp>
      <p:pic>
        <p:nvPicPr>
          <p:cNvPr id="12" name="newpicture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9" y="2149566"/>
            <a:ext cx="12004365" cy="38312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4" y="152577"/>
            <a:ext cx="12021081" cy="2076968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956183" y="723269"/>
            <a:ext cx="112351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1" dirty="0">
              <a:solidFill>
                <a:srgbClr val="000000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0" y="-50"/>
            <a:ext cx="191236" cy="27451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353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1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9" y="6095115"/>
            <a:ext cx="2857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+mj-lt"/>
          <a:ea typeface="+mj-ea"/>
          <a:cs typeface="+mj-cs"/>
        </a:defRPr>
      </a:lvl1pPr>
      <a:lvl2pPr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Arial" charset="0"/>
        </a:defRPr>
      </a:lvl2pPr>
      <a:lvl3pPr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Arial" charset="0"/>
        </a:defRPr>
      </a:lvl3pPr>
      <a:lvl4pPr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Arial" charset="0"/>
        </a:defRPr>
      </a:lvl4pPr>
      <a:lvl5pPr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Arial" charset="0"/>
        </a:defRPr>
      </a:lvl5pPr>
      <a:lvl6pPr marL="455188"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Arial" charset="0"/>
        </a:defRPr>
      </a:lvl6pPr>
      <a:lvl7pPr marL="910377"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Arial" charset="0"/>
        </a:defRPr>
      </a:lvl7pPr>
      <a:lvl8pPr marL="1365565"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Arial" charset="0"/>
        </a:defRPr>
      </a:lvl8pPr>
      <a:lvl9pPr marL="1820753" algn="r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>
          <a:solidFill>
            <a:schemeClr val="bg1"/>
          </a:solidFill>
          <a:latin typeface="Arial" charset="0"/>
        </a:defRPr>
      </a:lvl9pPr>
    </p:titleStyle>
    <p:bodyStyle>
      <a:lvl1pPr marL="342972" indent="-342972" algn="l" defTabSz="913538" rtl="0" fontAlgn="base">
        <a:spcBef>
          <a:spcPct val="20000"/>
        </a:spcBef>
        <a:spcAft>
          <a:spcPct val="0"/>
        </a:spcAft>
        <a:buChar char="•"/>
        <a:defRPr sz="3186">
          <a:solidFill>
            <a:schemeClr val="tx1"/>
          </a:solidFill>
          <a:latin typeface="+mn-lt"/>
          <a:ea typeface="+mn-ea"/>
          <a:cs typeface="+mn-cs"/>
        </a:defRPr>
      </a:lvl1pPr>
      <a:lvl2pPr marL="742842" indent="-286074" algn="l" defTabSz="913538" rtl="0" fontAlgn="base">
        <a:spcBef>
          <a:spcPct val="20000"/>
        </a:spcBef>
        <a:spcAft>
          <a:spcPct val="0"/>
        </a:spcAft>
        <a:buChar char="–"/>
        <a:defRPr sz="2788">
          <a:solidFill>
            <a:schemeClr val="tx1"/>
          </a:solidFill>
          <a:latin typeface="+mn-lt"/>
        </a:defRPr>
      </a:lvl2pPr>
      <a:lvl3pPr marL="1142713" indent="-229175" algn="l" defTabSz="913538" rtl="0" fontAlgn="base">
        <a:spcBef>
          <a:spcPct val="20000"/>
        </a:spcBef>
        <a:spcAft>
          <a:spcPct val="0"/>
        </a:spcAft>
        <a:buChar char="•"/>
        <a:defRPr sz="2489">
          <a:solidFill>
            <a:schemeClr val="tx1"/>
          </a:solidFill>
          <a:latin typeface="+mn-lt"/>
        </a:defRPr>
      </a:lvl3pPr>
      <a:lvl4pPr marL="1599481" indent="-229175" algn="l" defTabSz="913538" rtl="0" fontAlgn="base">
        <a:spcBef>
          <a:spcPct val="20000"/>
        </a:spcBef>
        <a:spcAft>
          <a:spcPct val="0"/>
        </a:spcAft>
        <a:buChar char="–"/>
        <a:defRPr sz="1991">
          <a:solidFill>
            <a:schemeClr val="tx1"/>
          </a:solidFill>
          <a:latin typeface="+mn-lt"/>
        </a:defRPr>
      </a:lvl4pPr>
      <a:lvl5pPr marL="2056251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5pPr>
      <a:lvl6pPr marL="2511439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6pPr>
      <a:lvl7pPr marL="2966627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7pPr>
      <a:lvl8pPr marL="3421815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8pPr>
      <a:lvl9pPr marL="3877004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37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5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3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942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50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714727" y="1143527"/>
            <a:ext cx="11260153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 fontAlgn="base">
                <a:spcBef>
                  <a:spcPct val="0"/>
                </a:spcBef>
                <a:spcAft>
                  <a:spcPct val="0"/>
                </a:spcAft>
                <a:tabLst>
                  <a:tab pos="543697" algn="r"/>
                </a:tabLst>
              </a:pPr>
              <a:r>
                <a:rPr lang="de-DE" sz="1195" dirty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24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93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546" cy="664"/>
              <a:chOff x="4902" y="169"/>
              <a:chExt cx="546" cy="665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 fontAlgn="base">
                <a:spcBef>
                  <a:spcPct val="0"/>
                </a:spcBef>
                <a:spcAft>
                  <a:spcPct val="0"/>
                </a:spcAft>
                <a:tabLst>
                  <a:tab pos="543697" algn="r"/>
                </a:tabLst>
              </a:pPr>
              <a:r>
                <a:rPr lang="de-DE" sz="1195" dirty="0">
                  <a:solidFill>
                    <a:srgbClr val="000000"/>
                  </a:solidFill>
                </a:rPr>
                <a:t>	*	</a:t>
              </a:r>
              <a:r>
                <a:rPr lang="de-DE" sz="1195" dirty="0" err="1">
                  <a:solidFill>
                    <a:srgbClr val="000000"/>
                  </a:solidFill>
                </a:rPr>
                <a:t>Footnote</a:t>
              </a:r>
              <a:endParaRPr lang="de-DE" sz="1195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3" y="143469"/>
            <a:ext cx="12004891" cy="1463594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10895428" y="6523330"/>
            <a:ext cx="1220675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89" tIns="44596" rIns="89189" bIns="44596"/>
          <a:lstStyle/>
          <a:p>
            <a:pPr algn="r" defTabSz="891410" eaLnBrk="0" fontAlgn="base" hangingPunct="0">
              <a:spcBef>
                <a:spcPct val="0"/>
              </a:spcBef>
              <a:spcAft>
                <a:spcPts val="199"/>
              </a:spcAft>
            </a:pPr>
            <a:r>
              <a:rPr lang="de-DE" sz="996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996">
                <a:solidFill>
                  <a:srgbClr val="000000"/>
                </a:solidFill>
              </a:rPr>
              <a:pPr algn="r" defTabSz="891410" eaLnBrk="0" fontAlgn="base" hangingPunct="0"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996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91237" y="6480237"/>
            <a:ext cx="1200008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1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4" y="6569640"/>
            <a:ext cx="1218161" cy="2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hf sldNum="0" hdr="0" ftr="0" dt="0"/>
  <p:txStyles>
    <p:titleStyle>
      <a:lvl1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2pPr>
      <a:lvl3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3pPr>
      <a:lvl4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4pPr>
      <a:lvl5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5pPr>
      <a:lvl6pPr marL="455188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6pPr>
      <a:lvl7pPr marL="910377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7pPr>
      <a:lvl8pPr marL="1365565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8pPr>
      <a:lvl9pPr marL="1820753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9pPr>
    </p:titleStyle>
    <p:bodyStyle>
      <a:lvl1pPr marL="342972" indent="-342972" algn="l" defTabSz="913538" rtl="0" fontAlgn="base">
        <a:lnSpc>
          <a:spcPct val="100000"/>
        </a:lnSpc>
        <a:spcBef>
          <a:spcPts val="0"/>
        </a:spcBef>
        <a:spcAft>
          <a:spcPts val="398"/>
        </a:spcAft>
        <a:buClr>
          <a:srgbClr val="E2001A"/>
        </a:buClr>
        <a:buSzPct val="80000"/>
        <a:buFont typeface="Arial" pitchFamily="34" charset="0"/>
        <a:buChar char="▬"/>
        <a:defRPr sz="1991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3299" indent="-151729" algn="l" defTabSz="913538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991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6241" indent="-151729" algn="l" defTabSz="913538" rtl="0" fontAlgn="base">
        <a:lnSpc>
          <a:spcPct val="100000"/>
        </a:lnSpc>
        <a:spcBef>
          <a:spcPts val="34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394">
          <a:solidFill>
            <a:srgbClr val="58595B"/>
          </a:solidFill>
          <a:latin typeface="+mn-lt"/>
        </a:defRPr>
      </a:lvl3pPr>
      <a:lvl4pPr marL="1599481" indent="-229175" algn="l" defTabSz="913538" rtl="0" fontAlgn="base">
        <a:spcBef>
          <a:spcPct val="20000"/>
        </a:spcBef>
        <a:spcAft>
          <a:spcPct val="0"/>
        </a:spcAft>
        <a:buChar char="–"/>
        <a:defRPr sz="1593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56251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5pPr>
      <a:lvl6pPr marL="2511439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6pPr>
      <a:lvl7pPr marL="2966627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7pPr>
      <a:lvl8pPr marL="3421815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8pPr>
      <a:lvl9pPr marL="3877004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37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5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3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942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50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:\Beratung-Konzeptbeiträge\BK-Vorlagen\Folienmaster\A_Wasserzeichen_A4_quer_RZ-255mm-voll-mit-rand-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3" y="143470"/>
            <a:ext cx="12038099" cy="59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956182" y="723269"/>
            <a:ext cx="112351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1792">
              <a:solidFill>
                <a:srgbClr val="000000"/>
              </a:solidFill>
            </a:endParaRPr>
          </a:p>
        </p:txBody>
      </p:sp>
      <p:pic>
        <p:nvPicPr>
          <p:cNvPr id="3074" name="Picture 2" descr="N:\BA-Ablagen\357\A2_Geschäftsleitung\130_Presse_Marketing\1306_Marketing-Allgemeines\1306.9_Corporate_Design\Logos\Logos AAKöln\35701_C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1" y="6132527"/>
            <a:ext cx="2950006" cy="4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lvl1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Arial" charset="0"/>
        </a:defRPr>
      </a:lvl2pPr>
      <a:lvl3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Arial" charset="0"/>
        </a:defRPr>
      </a:lvl3pPr>
      <a:lvl4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Arial" charset="0"/>
        </a:defRPr>
      </a:lvl4pPr>
      <a:lvl5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Arial" charset="0"/>
        </a:defRPr>
      </a:lvl5pPr>
      <a:lvl6pPr marL="455188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Arial" charset="0"/>
        </a:defRPr>
      </a:lvl6pPr>
      <a:lvl7pPr marL="910377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Arial" charset="0"/>
        </a:defRPr>
      </a:lvl7pPr>
      <a:lvl8pPr marL="1365565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Arial" charset="0"/>
        </a:defRPr>
      </a:lvl8pPr>
      <a:lvl9pPr marL="1820753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3086" b="1">
          <a:solidFill>
            <a:schemeClr val="tx1"/>
          </a:solidFill>
          <a:latin typeface="Arial" charset="0"/>
        </a:defRPr>
      </a:lvl9pPr>
    </p:titleStyle>
    <p:bodyStyle>
      <a:lvl1pPr marL="342972" indent="-342972" algn="l" defTabSz="913538" rtl="0" fontAlgn="base">
        <a:spcBef>
          <a:spcPct val="20000"/>
        </a:spcBef>
        <a:spcAft>
          <a:spcPct val="0"/>
        </a:spcAft>
        <a:buChar char="•"/>
        <a:defRPr sz="3186">
          <a:solidFill>
            <a:schemeClr val="tx1"/>
          </a:solidFill>
          <a:latin typeface="+mn-lt"/>
          <a:ea typeface="+mn-ea"/>
          <a:cs typeface="+mn-cs"/>
        </a:defRPr>
      </a:lvl1pPr>
      <a:lvl2pPr marL="742842" indent="-286074" algn="l" defTabSz="913538" rtl="0" fontAlgn="base">
        <a:spcBef>
          <a:spcPct val="20000"/>
        </a:spcBef>
        <a:spcAft>
          <a:spcPct val="0"/>
        </a:spcAft>
        <a:buChar char="–"/>
        <a:defRPr sz="2788">
          <a:solidFill>
            <a:schemeClr val="tx1"/>
          </a:solidFill>
          <a:latin typeface="+mn-lt"/>
        </a:defRPr>
      </a:lvl2pPr>
      <a:lvl3pPr marL="1142713" indent="-229175" algn="l" defTabSz="913538" rtl="0" fontAlgn="base">
        <a:spcBef>
          <a:spcPct val="20000"/>
        </a:spcBef>
        <a:spcAft>
          <a:spcPct val="0"/>
        </a:spcAft>
        <a:buChar char="•"/>
        <a:defRPr sz="2489">
          <a:solidFill>
            <a:schemeClr val="tx1"/>
          </a:solidFill>
          <a:latin typeface="+mn-lt"/>
        </a:defRPr>
      </a:lvl3pPr>
      <a:lvl4pPr marL="1599481" indent="-229175" algn="l" defTabSz="913538" rtl="0" fontAlgn="base">
        <a:spcBef>
          <a:spcPct val="20000"/>
        </a:spcBef>
        <a:spcAft>
          <a:spcPct val="0"/>
        </a:spcAft>
        <a:buChar char="–"/>
        <a:defRPr sz="1991">
          <a:solidFill>
            <a:schemeClr val="tx1"/>
          </a:solidFill>
          <a:latin typeface="+mn-lt"/>
        </a:defRPr>
      </a:lvl4pPr>
      <a:lvl5pPr marL="2056251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5pPr>
      <a:lvl6pPr marL="2511439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6pPr>
      <a:lvl7pPr marL="2966627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7pPr>
      <a:lvl8pPr marL="3421815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8pPr>
      <a:lvl9pPr marL="3877004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37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5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3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942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50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938" y="6552928"/>
            <a:ext cx="2011269" cy="204538"/>
          </a:xfrm>
          <a:prstGeom prst="rect">
            <a:avLst/>
          </a:prstGeom>
          <a:noFill/>
        </p:spPr>
      </p:pic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714700" y="1143527"/>
            <a:ext cx="11260153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>
                <a:lnSpc>
                  <a:spcPct val="100000"/>
                </a:lnSpc>
                <a:spcBef>
                  <a:spcPct val="0"/>
                </a:spcBef>
                <a:tabLst>
                  <a:tab pos="543697" algn="r"/>
                </a:tabLst>
              </a:pPr>
              <a:r>
                <a:rPr lang="de-DE" sz="1195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24">
                <a:lnSpc>
                  <a:spcPct val="100000"/>
                </a:lnSpc>
                <a:spcBef>
                  <a:spcPct val="0"/>
                </a:spcBef>
              </a:pPr>
              <a:r>
                <a:rPr lang="de-DE" sz="1593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546" cy="664"/>
              <a:chOff x="4902" y="169"/>
              <a:chExt cx="546" cy="665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792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792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792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792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>
                <a:lnSpc>
                  <a:spcPct val="100000"/>
                </a:lnSpc>
                <a:spcBef>
                  <a:spcPct val="0"/>
                </a:spcBef>
                <a:tabLst>
                  <a:tab pos="543697" algn="r"/>
                </a:tabLst>
              </a:pPr>
              <a:r>
                <a:rPr lang="de-DE" sz="1195"/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" y="143469"/>
            <a:ext cx="12004891" cy="1463594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10895428" y="6523310"/>
            <a:ext cx="1220675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89" tIns="44596" rIns="89189" bIns="44596"/>
          <a:lstStyle/>
          <a:p>
            <a:pPr algn="r" defTabSz="89141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</a:pPr>
            <a:r>
              <a:rPr lang="de-DE" sz="996" dirty="0"/>
              <a:t>Seite </a:t>
            </a:r>
            <a:fld id="{74FECFAA-7E63-4B4B-BCB7-18CE54C41901}" type="slidenum">
              <a:rPr lang="de-DE" sz="996"/>
              <a:pPr algn="r" defTabSz="89141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996" dirty="0"/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91237" y="6480237"/>
            <a:ext cx="1200008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1792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67491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9" r:id="rId7"/>
    <p:sldLayoutId id="2147483690" r:id="rId8"/>
  </p:sldLayoutIdLst>
  <p:hf sldNum="0" hdr="0" ftr="0" dt="0"/>
  <p:txStyles>
    <p:titleStyle>
      <a:lvl1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2pPr>
      <a:lvl3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3pPr>
      <a:lvl4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4pPr>
      <a:lvl5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5pPr>
      <a:lvl6pPr marL="455188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6pPr>
      <a:lvl7pPr marL="910377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7pPr>
      <a:lvl8pPr marL="1365565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8pPr>
      <a:lvl9pPr marL="1820753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9pPr>
    </p:titleStyle>
    <p:bodyStyle>
      <a:lvl1pPr marL="342972" indent="-342972" algn="l" defTabSz="913538" rtl="0" fontAlgn="base">
        <a:lnSpc>
          <a:spcPct val="100000"/>
        </a:lnSpc>
        <a:spcBef>
          <a:spcPts val="0"/>
        </a:spcBef>
        <a:spcAft>
          <a:spcPts val="398"/>
        </a:spcAft>
        <a:buClr>
          <a:srgbClr val="E2001A"/>
        </a:buClr>
        <a:buSzPct val="80000"/>
        <a:buFont typeface="Arial" pitchFamily="34" charset="0"/>
        <a:buChar char="▬"/>
        <a:defRPr sz="1991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3299" indent="-151729" algn="l" defTabSz="913538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991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6241" indent="-151729" algn="l" defTabSz="913538" rtl="0" fontAlgn="base">
        <a:lnSpc>
          <a:spcPct val="100000"/>
        </a:lnSpc>
        <a:spcBef>
          <a:spcPts val="34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394">
          <a:solidFill>
            <a:srgbClr val="58595B"/>
          </a:solidFill>
          <a:latin typeface="+mn-lt"/>
        </a:defRPr>
      </a:lvl3pPr>
      <a:lvl4pPr marL="1599481" indent="-229175" algn="l" defTabSz="913538" rtl="0" fontAlgn="base">
        <a:spcBef>
          <a:spcPct val="20000"/>
        </a:spcBef>
        <a:spcAft>
          <a:spcPct val="0"/>
        </a:spcAft>
        <a:buChar char="–"/>
        <a:defRPr sz="1593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56251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5pPr>
      <a:lvl6pPr marL="2511439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6pPr>
      <a:lvl7pPr marL="2966627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7pPr>
      <a:lvl8pPr marL="3421815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8pPr>
      <a:lvl9pPr marL="3877004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37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5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3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942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50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938" y="6552928"/>
            <a:ext cx="2011269" cy="204538"/>
          </a:xfrm>
          <a:prstGeom prst="rect">
            <a:avLst/>
          </a:prstGeom>
          <a:noFill/>
        </p:spPr>
      </p:pic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714700" y="1143527"/>
            <a:ext cx="11260153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>
                <a:lnSpc>
                  <a:spcPct val="100000"/>
                </a:lnSpc>
                <a:spcBef>
                  <a:spcPct val="0"/>
                </a:spcBef>
                <a:tabLst>
                  <a:tab pos="543697" algn="r"/>
                </a:tabLst>
              </a:pPr>
              <a:r>
                <a:rPr lang="de-DE" sz="1195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24">
                <a:lnSpc>
                  <a:spcPct val="100000"/>
                </a:lnSpc>
                <a:spcBef>
                  <a:spcPct val="0"/>
                </a:spcBef>
              </a:pPr>
              <a:r>
                <a:rPr lang="de-DE" sz="1593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546" cy="664"/>
              <a:chOff x="4902" y="169"/>
              <a:chExt cx="546" cy="665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792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792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792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792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>
                <a:lnSpc>
                  <a:spcPct val="100000"/>
                </a:lnSpc>
                <a:spcBef>
                  <a:spcPct val="0"/>
                </a:spcBef>
                <a:tabLst>
                  <a:tab pos="543697" algn="r"/>
                </a:tabLst>
              </a:pPr>
              <a:r>
                <a:rPr lang="de-DE" sz="1195"/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" y="143469"/>
            <a:ext cx="12004891" cy="1463594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10895428" y="6523310"/>
            <a:ext cx="1220675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89" tIns="44596" rIns="89189" bIns="44596"/>
          <a:lstStyle/>
          <a:p>
            <a:pPr algn="r" defTabSz="89141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</a:pPr>
            <a:r>
              <a:rPr lang="de-DE" sz="996" dirty="0"/>
              <a:t>Seite </a:t>
            </a:r>
            <a:fld id="{74FECFAA-7E63-4B4B-BCB7-18CE54C41901}" type="slidenum">
              <a:rPr lang="de-DE" sz="996"/>
              <a:pPr algn="r" defTabSz="89141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996" dirty="0"/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91237" y="6480237"/>
            <a:ext cx="1200008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1792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71035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</p:sldLayoutIdLst>
  <p:hf sldNum="0" hdr="0" ftr="0" dt="0"/>
  <p:txStyles>
    <p:titleStyle>
      <a:lvl1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2pPr>
      <a:lvl3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3pPr>
      <a:lvl4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4pPr>
      <a:lvl5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5pPr>
      <a:lvl6pPr marL="455188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6pPr>
      <a:lvl7pPr marL="910377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7pPr>
      <a:lvl8pPr marL="1365565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8pPr>
      <a:lvl9pPr marL="1820753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9pPr>
    </p:titleStyle>
    <p:bodyStyle>
      <a:lvl1pPr marL="342972" indent="-342972" algn="l" defTabSz="913538" rtl="0" fontAlgn="base">
        <a:lnSpc>
          <a:spcPct val="100000"/>
        </a:lnSpc>
        <a:spcBef>
          <a:spcPts val="0"/>
        </a:spcBef>
        <a:spcAft>
          <a:spcPts val="398"/>
        </a:spcAft>
        <a:buClr>
          <a:srgbClr val="E2001A"/>
        </a:buClr>
        <a:buSzPct val="80000"/>
        <a:buFont typeface="Arial" pitchFamily="34" charset="0"/>
        <a:buChar char="▬"/>
        <a:defRPr sz="1991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3299" indent="-151729" algn="l" defTabSz="913538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991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6241" indent="-151729" algn="l" defTabSz="913538" rtl="0" fontAlgn="base">
        <a:lnSpc>
          <a:spcPct val="100000"/>
        </a:lnSpc>
        <a:spcBef>
          <a:spcPts val="34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394">
          <a:solidFill>
            <a:srgbClr val="58595B"/>
          </a:solidFill>
          <a:latin typeface="+mn-lt"/>
        </a:defRPr>
      </a:lvl3pPr>
      <a:lvl4pPr marL="1599481" indent="-229175" algn="l" defTabSz="913538" rtl="0" fontAlgn="base">
        <a:spcBef>
          <a:spcPct val="20000"/>
        </a:spcBef>
        <a:spcAft>
          <a:spcPct val="0"/>
        </a:spcAft>
        <a:buChar char="–"/>
        <a:defRPr sz="1593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56251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5pPr>
      <a:lvl6pPr marL="2511439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6pPr>
      <a:lvl7pPr marL="2966627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7pPr>
      <a:lvl8pPr marL="3421815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8pPr>
      <a:lvl9pPr marL="3877004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37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5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3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942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50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714727" y="1143527"/>
            <a:ext cx="11260153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 fontAlgn="base">
                <a:spcBef>
                  <a:spcPct val="0"/>
                </a:spcBef>
                <a:spcAft>
                  <a:spcPct val="0"/>
                </a:spcAft>
                <a:tabLst>
                  <a:tab pos="543697" algn="r"/>
                </a:tabLst>
              </a:pPr>
              <a:r>
                <a:rPr lang="de-DE" sz="1195" dirty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24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93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546" cy="664"/>
              <a:chOff x="4902" y="169"/>
              <a:chExt cx="546" cy="665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27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 fontAlgn="base">
                <a:spcBef>
                  <a:spcPct val="0"/>
                </a:spcBef>
                <a:spcAft>
                  <a:spcPct val="0"/>
                </a:spcAft>
                <a:tabLst>
                  <a:tab pos="543697" algn="r"/>
                </a:tabLst>
              </a:pPr>
              <a:r>
                <a:rPr lang="de-DE" sz="1195" dirty="0">
                  <a:solidFill>
                    <a:srgbClr val="000000"/>
                  </a:solidFill>
                </a:rPr>
                <a:t>	*	</a:t>
              </a:r>
              <a:r>
                <a:rPr lang="de-DE" sz="1195" dirty="0" err="1">
                  <a:solidFill>
                    <a:srgbClr val="000000"/>
                  </a:solidFill>
                </a:rPr>
                <a:t>Footnote</a:t>
              </a:r>
              <a:endParaRPr lang="de-DE" sz="1195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3" y="143469"/>
            <a:ext cx="12004891" cy="1463594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10895428" y="6523330"/>
            <a:ext cx="1220675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89" tIns="44596" rIns="89189" bIns="44596"/>
          <a:lstStyle/>
          <a:p>
            <a:pPr algn="r" defTabSz="891410" eaLnBrk="0" fontAlgn="base" hangingPunct="0">
              <a:spcBef>
                <a:spcPct val="0"/>
              </a:spcBef>
              <a:spcAft>
                <a:spcPts val="199"/>
              </a:spcAft>
            </a:pPr>
            <a:r>
              <a:rPr lang="de-DE" sz="996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996">
                <a:solidFill>
                  <a:srgbClr val="000000"/>
                </a:solidFill>
              </a:rPr>
              <a:pPr algn="r" defTabSz="891410" eaLnBrk="0" fontAlgn="base" hangingPunct="0"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996" dirty="0">
              <a:solidFill>
                <a:srgbClr val="000000"/>
              </a:solidFill>
            </a:endParaRPr>
          </a:p>
        </p:txBody>
      </p:sp>
      <p:pic>
        <p:nvPicPr>
          <p:cNvPr id="4098" name="Picture 2" descr="N:\BA-Ablagen\357\A2_Geschäftsleitung\130_Presse_Marketing\1306_Marketing-Allgemeines\1306.9_Corporate_Design\Logos\Logos AAKöln\35701_C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7" y="6501410"/>
            <a:ext cx="1873179" cy="29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6883"/>
            <a:ext cx="12192000" cy="2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pPr algn="ctr" fontAlgn="base"/>
            <a:r>
              <a:rPr lang="de-DE" dirty="0">
                <a:solidFill>
                  <a:srgbClr val="000000"/>
                </a:solidFill>
              </a:rPr>
              <a:t>Online-Informationsveranstaltung der Studien- und Berufsberatung der Agentur für Arbeit Köln, Daliah Karp</a:t>
            </a:r>
          </a:p>
        </p:txBody>
      </p:sp>
    </p:spTree>
    <p:extLst>
      <p:ext uri="{BB962C8B-B14F-4D97-AF65-F5344CB8AC3E}">
        <p14:creationId xmlns:p14="http://schemas.microsoft.com/office/powerpoint/2010/main" val="37814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2pPr>
      <a:lvl3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3pPr>
      <a:lvl4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4pPr>
      <a:lvl5pPr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5pPr>
      <a:lvl6pPr marL="455188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6pPr>
      <a:lvl7pPr marL="910377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7pPr>
      <a:lvl8pPr marL="1365565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8pPr>
      <a:lvl9pPr marL="1820753" algn="l" defTabSz="913538" rtl="0" fontAlgn="base">
        <a:lnSpc>
          <a:spcPct val="90000"/>
        </a:lnSpc>
        <a:spcBef>
          <a:spcPct val="0"/>
        </a:spcBef>
        <a:spcAft>
          <a:spcPct val="0"/>
        </a:spcAft>
        <a:defRPr sz="2389" b="1">
          <a:solidFill>
            <a:schemeClr val="tx2"/>
          </a:solidFill>
          <a:latin typeface="Arial" charset="0"/>
        </a:defRPr>
      </a:lvl9pPr>
    </p:titleStyle>
    <p:bodyStyle>
      <a:lvl1pPr marL="342972" indent="-342972" algn="l" defTabSz="913538" rtl="0" fontAlgn="base">
        <a:lnSpc>
          <a:spcPct val="100000"/>
        </a:lnSpc>
        <a:spcBef>
          <a:spcPts val="0"/>
        </a:spcBef>
        <a:spcAft>
          <a:spcPts val="398"/>
        </a:spcAft>
        <a:buClr>
          <a:srgbClr val="E2001A"/>
        </a:buClr>
        <a:buSzPct val="80000"/>
        <a:buFont typeface="Arial" pitchFamily="34" charset="0"/>
        <a:buChar char="▬"/>
        <a:defRPr sz="1991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3299" indent="-151729" algn="l" defTabSz="913538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991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6241" indent="-151729" algn="l" defTabSz="913538" rtl="0" fontAlgn="base">
        <a:lnSpc>
          <a:spcPct val="100000"/>
        </a:lnSpc>
        <a:spcBef>
          <a:spcPts val="34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394">
          <a:solidFill>
            <a:srgbClr val="58595B"/>
          </a:solidFill>
          <a:latin typeface="+mn-lt"/>
        </a:defRPr>
      </a:lvl3pPr>
      <a:lvl4pPr marL="1599481" indent="-229175" algn="l" defTabSz="913538" rtl="0" fontAlgn="base">
        <a:spcBef>
          <a:spcPct val="20000"/>
        </a:spcBef>
        <a:spcAft>
          <a:spcPct val="0"/>
        </a:spcAft>
        <a:buChar char="–"/>
        <a:defRPr sz="1593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56251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5pPr>
      <a:lvl6pPr marL="2511439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6pPr>
      <a:lvl7pPr marL="2966627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7pPr>
      <a:lvl8pPr marL="3421815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8pPr>
      <a:lvl9pPr marL="3877004" indent="-233916" algn="l" defTabSz="913538" rtl="0" fontAlgn="base">
        <a:spcBef>
          <a:spcPct val="20000"/>
        </a:spcBef>
        <a:spcAft>
          <a:spcPct val="0"/>
        </a:spcAft>
        <a:buChar char="»"/>
        <a:defRPr sz="199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37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5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3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942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0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8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507" algn="l" defTabSz="910377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eitsagentur.de/bildung/berufsberatu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DA23A0-2710-4793-BC3C-FA1D9139804C}"/>
              </a:ext>
            </a:extLst>
          </p:cNvPr>
          <p:cNvSpPr txBox="1"/>
          <p:nvPr/>
        </p:nvSpPr>
        <p:spPr>
          <a:xfrm>
            <a:off x="605028" y="539496"/>
            <a:ext cx="1098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Wege mit dem mittleren Schulabschluss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CB1BFD-EB82-47DC-9FBE-8689661A9D23}"/>
              </a:ext>
            </a:extLst>
          </p:cNvPr>
          <p:cNvSpPr txBox="1"/>
          <p:nvPr/>
        </p:nvSpPr>
        <p:spPr>
          <a:xfrm>
            <a:off x="182880" y="3218688"/>
            <a:ext cx="1111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Christoph Dräger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Berufs- und Studienberater</a:t>
            </a:r>
          </a:p>
          <a:p>
            <a:pPr algn="ctr"/>
            <a:r>
              <a:rPr lang="de-DE" sz="2400" b="1" dirty="0"/>
              <a:t>Agentur für Arbeit Köln</a:t>
            </a:r>
          </a:p>
        </p:txBody>
      </p:sp>
    </p:spTree>
    <p:extLst>
      <p:ext uri="{BB962C8B-B14F-4D97-AF65-F5344CB8AC3E}">
        <p14:creationId xmlns:p14="http://schemas.microsoft.com/office/powerpoint/2010/main" val="41061282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52C6DC1-D279-4140-910A-3261ECB02413}"/>
              </a:ext>
            </a:extLst>
          </p:cNvPr>
          <p:cNvSpPr txBox="1"/>
          <p:nvPr/>
        </p:nvSpPr>
        <p:spPr>
          <a:xfrm>
            <a:off x="1042416" y="530352"/>
            <a:ext cx="1067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Wege mit dem mittleren Schulabschluss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D9A3A1-7319-43AB-9379-0BC54A30D17E}"/>
              </a:ext>
            </a:extLst>
          </p:cNvPr>
          <p:cNvSpPr txBox="1"/>
          <p:nvPr/>
        </p:nvSpPr>
        <p:spPr>
          <a:xfrm>
            <a:off x="512064" y="2212848"/>
            <a:ext cx="11356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Die gymnasiale Oberstufe besuchen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Zu einem Berufskolleg gehen: </a:t>
            </a:r>
            <a:r>
              <a:rPr lang="de-DE" sz="2400" dirty="0"/>
              <a:t>dort gibt es verschiedene Bildungsgänge, die zur Fachhochschulreife oder dem Abitur führen oder/und zu einer schulischen Ausbildung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Eine Ausbildung machen, </a:t>
            </a:r>
            <a:r>
              <a:rPr lang="de-DE" sz="2400" dirty="0"/>
              <a:t>indem ich mich auf dem Ausbildungsmarkt bei entsprechenden Arbeitgebern bewerbe.</a:t>
            </a:r>
          </a:p>
        </p:txBody>
      </p:sp>
    </p:spTree>
    <p:extLst>
      <p:ext uri="{BB962C8B-B14F-4D97-AF65-F5344CB8AC3E}">
        <p14:creationId xmlns:p14="http://schemas.microsoft.com/office/powerpoint/2010/main" val="14875699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06E5506-F33E-49EF-9504-FF2D051B0EC1}"/>
              </a:ext>
            </a:extLst>
          </p:cNvPr>
          <p:cNvSpPr txBox="1"/>
          <p:nvPr/>
        </p:nvSpPr>
        <p:spPr>
          <a:xfrm>
            <a:off x="650748" y="585216"/>
            <a:ext cx="1089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Wie kann die Berufsberatung unterstützen?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26241C-075F-4BAD-8FFE-9305E79FC54D}"/>
              </a:ext>
            </a:extLst>
          </p:cNvPr>
          <p:cNvSpPr txBox="1"/>
          <p:nvPr/>
        </p:nvSpPr>
        <p:spPr>
          <a:xfrm>
            <a:off x="650748" y="2130552"/>
            <a:ext cx="11263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Die verschiedenen Möglichkeiten vorstellen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Zu einer persönlichen Bewertung der Möglichkeiten gelangen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Zu jeder Zeit bei Problemen und Fragen Beratung anbieten</a:t>
            </a:r>
          </a:p>
        </p:txBody>
      </p:sp>
    </p:spTree>
    <p:extLst>
      <p:ext uri="{BB962C8B-B14F-4D97-AF65-F5344CB8AC3E}">
        <p14:creationId xmlns:p14="http://schemas.microsoft.com/office/powerpoint/2010/main" val="20768031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164477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Bildungsgänge und Bildungsabschlüsse am Berufskolleg in NRW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82880" y="6479546"/>
            <a:ext cx="12009120" cy="3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10069"/>
          <a:stretch/>
        </p:blipFill>
        <p:spPr>
          <a:xfrm>
            <a:off x="2085975" y="1848114"/>
            <a:ext cx="8020050" cy="4394344"/>
          </a:xfrm>
          <a:prstGeom prst="rect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Ellipse 1"/>
          <p:cNvSpPr/>
          <p:nvPr/>
        </p:nvSpPr>
        <p:spPr bwMode="auto">
          <a:xfrm>
            <a:off x="1921163" y="2946399"/>
            <a:ext cx="6927272" cy="2872509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28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315077" y="1674237"/>
            <a:ext cx="3098202" cy="7892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38008"/>
            <a:ext cx="12192000" cy="717344"/>
          </a:xfrm>
        </p:spPr>
        <p:txBody>
          <a:bodyPr/>
          <a:lstStyle/>
          <a:p>
            <a:pPr algn="ctr"/>
            <a:r>
              <a:rPr lang="de-DE" sz="3600" dirty="0">
                <a:latin typeface="+mj-lt"/>
              </a:rPr>
              <a:t>Die Ausbildungsformen: betrieblich und schulisch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182880" y="6467487"/>
            <a:ext cx="12009120" cy="3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9085" y="2651553"/>
            <a:ext cx="4167612" cy="292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87" tIns="45894" rIns="91787" bIns="45894">
            <a:spAutoFit/>
          </a:bodyPr>
          <a:lstStyle>
            <a:lvl1pPr defTabSz="917575">
              <a:lnSpc>
                <a:spcPct val="90000"/>
              </a:lnSpc>
              <a:spcBef>
                <a:spcPct val="50000"/>
              </a:spcBef>
              <a:buSzPct val="8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20000"/>
              </a:spcBef>
              <a:buClr>
                <a:srgbClr val="B8BEC0"/>
              </a:buClr>
              <a:buSzPct val="110000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20000"/>
              </a:spcBef>
              <a:buClr>
                <a:srgbClr val="B0B8BA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Betrieb + Berufsschule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Dauer 2 bis 3,5 Jahre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Ausbildungsvergütung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b="1" dirty="0"/>
              <a:t>Berufsabschluss 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de-DE" altLang="de-DE" sz="1600" dirty="0"/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Tischler/in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Industriekaufmann/-frau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Goldschmied/in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15077" y="1716301"/>
            <a:ext cx="3098202" cy="7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87" tIns="45894" rIns="91787" bIns="45894">
            <a:spAutoFit/>
          </a:bodyPr>
          <a:lstStyle>
            <a:lvl1pPr defTabSz="917575">
              <a:lnSpc>
                <a:spcPct val="90000"/>
              </a:lnSpc>
              <a:spcBef>
                <a:spcPct val="50000"/>
              </a:spcBef>
              <a:buSzPct val="8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20000"/>
              </a:spcBef>
              <a:buClr>
                <a:srgbClr val="B8BEC0"/>
              </a:buClr>
              <a:buSzPct val="110000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20000"/>
              </a:spcBef>
              <a:buClr>
                <a:srgbClr val="B0B8BA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e-DE" altLang="de-DE" b="1" dirty="0"/>
              <a:t>betrieblich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e-DE" altLang="de-DE" b="1" dirty="0"/>
              <a:t>(„duales System“)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65222" y="4265200"/>
            <a:ext cx="3098202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22" y="1675159"/>
            <a:ext cx="1889279" cy="1416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59" y="3301314"/>
            <a:ext cx="1889279" cy="1416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22" y="4882565"/>
            <a:ext cx="1875416" cy="14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627634" y="2651553"/>
            <a:ext cx="3281082" cy="37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87" tIns="45894" rIns="91787" bIns="45894">
            <a:spAutoFit/>
          </a:bodyPr>
          <a:lstStyle>
            <a:lvl1pPr defTabSz="917575">
              <a:lnSpc>
                <a:spcPct val="90000"/>
              </a:lnSpc>
              <a:spcBef>
                <a:spcPct val="50000"/>
              </a:spcBef>
              <a:buSzPct val="8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20000"/>
              </a:spcBef>
              <a:buClr>
                <a:srgbClr val="B8BEC0"/>
              </a:buClr>
              <a:buSzPct val="110000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20000"/>
              </a:spcBef>
              <a:buClr>
                <a:srgbClr val="B0B8BA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Berufsfachschule + Praktika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Dauer 1 bis 3 Jahre 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staatliche Schulen: kostenlos, manchmal mit Ausbildungsvergütung 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private Schulen: Schulgeld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b="1" dirty="0"/>
              <a:t>Berufsabschluss</a:t>
            </a:r>
          </a:p>
          <a:p>
            <a:pPr>
              <a:lnSpc>
                <a:spcPct val="100000"/>
              </a:lnSpc>
              <a:buSzTx/>
            </a:pPr>
            <a:endParaRPr lang="de-DE" sz="1600" b="1" dirty="0"/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sz="1600" dirty="0"/>
              <a:t>Erzieher/in</a:t>
            </a:r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sz="1600" dirty="0"/>
              <a:t>Physiotherapeut/in</a:t>
            </a:r>
            <a:endParaRPr lang="de-DE" altLang="de-DE" sz="1600" i="1" dirty="0"/>
          </a:p>
          <a:p>
            <a:pPr marL="285750" indent="-285750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de-DE" altLang="de-DE" sz="1600" dirty="0"/>
              <a:t>Kameramann/-frau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8627634" y="1716301"/>
            <a:ext cx="3098202" cy="7892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8627634" y="1864597"/>
            <a:ext cx="3098202" cy="4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87" tIns="45894" rIns="91787" bIns="45894">
            <a:spAutoFit/>
          </a:bodyPr>
          <a:lstStyle>
            <a:lvl1pPr defTabSz="917575">
              <a:lnSpc>
                <a:spcPct val="90000"/>
              </a:lnSpc>
              <a:spcBef>
                <a:spcPct val="50000"/>
              </a:spcBef>
              <a:buSzPct val="8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20000"/>
              </a:spcBef>
              <a:buClr>
                <a:srgbClr val="B8BEC0"/>
              </a:buClr>
              <a:buSzPct val="110000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20000"/>
              </a:spcBef>
              <a:buClr>
                <a:srgbClr val="B0B8BA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SzTx/>
            </a:pPr>
            <a:r>
              <a:rPr lang="de-DE" altLang="de-DE" b="1" dirty="0"/>
              <a:t>schulische Ausbildung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8627634" y="5132249"/>
            <a:ext cx="3098202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166" y="1670196"/>
            <a:ext cx="1847211" cy="142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165" y="3301314"/>
            <a:ext cx="1857487" cy="1393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710" y="4882565"/>
            <a:ext cx="1875416" cy="14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9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" y="437848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200" dirty="0">
                <a:solidFill>
                  <a:schemeClr val="bg1"/>
                </a:solidFill>
              </a:rPr>
              <a:t>Ausbildung oder weiterführender Schulbesuch?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82880" y="6479546"/>
            <a:ext cx="12009120" cy="3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0DF527-A882-4612-8384-2C5615A04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46874" y="2943342"/>
            <a:ext cx="4168877" cy="206528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7FC5E64-E005-4509-8D5E-C1FD8BB35B10}"/>
              </a:ext>
            </a:extLst>
          </p:cNvPr>
          <p:cNvSpPr/>
          <p:nvPr/>
        </p:nvSpPr>
        <p:spPr>
          <a:xfrm>
            <a:off x="2088680" y="1946965"/>
            <a:ext cx="4183242" cy="738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2300" dirty="0"/>
              <a:t>Das spricht für eine Ausbildung</a:t>
            </a:r>
          </a:p>
          <a:p>
            <a:pPr algn="ctr"/>
            <a:endParaRPr lang="de-DE" dirty="0"/>
          </a:p>
        </p:txBody>
      </p:sp>
      <p:sp>
        <p:nvSpPr>
          <p:cNvPr id="8" name="Inhaltsplatzhalter 21">
            <a:extLst>
              <a:ext uri="{FF2B5EF4-FFF2-40B4-BE49-F238E27FC236}">
                <a16:creationId xmlns:a16="http://schemas.microsoft.com/office/drawing/2014/main" id="{BF5CE9E4-889C-474C-ADEB-524AD72B5058}"/>
              </a:ext>
            </a:extLst>
          </p:cNvPr>
          <p:cNvSpPr txBox="1">
            <a:spLocks/>
          </p:cNvSpPr>
          <p:nvPr/>
        </p:nvSpPr>
        <p:spPr>
          <a:xfrm>
            <a:off x="2088680" y="2673863"/>
            <a:ext cx="4183242" cy="3608228"/>
          </a:xfrm>
          <a:prstGeom prst="rect">
            <a:avLst/>
          </a:prstGeom>
          <a:solidFill>
            <a:srgbClr val="A7D9FF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lvl1pPr marL="342972" indent="-342972" algn="l" defTabSz="913538" rtl="0" fontAlgn="base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defRPr sz="1991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73299" indent="-151729" algn="l" defTabSz="913538" rtl="0" fontAlgn="base">
              <a:lnSpc>
                <a:spcPct val="100000"/>
              </a:lnSpc>
              <a:spcBef>
                <a:spcPts val="398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6241" indent="-151729" algn="l" defTabSz="913538" rtl="0" fontAlgn="base">
              <a:lnSpc>
                <a:spcPct val="100000"/>
              </a:lnSpc>
              <a:spcBef>
                <a:spcPts val="348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1394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481" indent="-229175" algn="l" defTabSz="913538" rtl="0" fontAlgn="base">
              <a:spcBef>
                <a:spcPct val="20000"/>
              </a:spcBef>
              <a:spcAft>
                <a:spcPct val="0"/>
              </a:spcAft>
              <a:buChar char="–"/>
              <a:defRPr sz="159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251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1439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66627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1815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77004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de-DE" sz="16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direkt Geld verdienen (Ausnahmen bei schulischen Ausbildungen, dann Förderung durch BAföG möglich)</a:t>
            </a:r>
          </a:p>
          <a:p>
            <a:pPr marL="182563" indent="-182563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de-DE" sz="16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größere Selbstständigkeit und Unabhängigkeit</a:t>
            </a:r>
          </a:p>
          <a:p>
            <a:pPr marL="182563" indent="-182563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de-DE" sz="16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mehr Abwechslung (weniger Schule, mehr praktische Arbeit)</a:t>
            </a:r>
          </a:p>
          <a:p>
            <a:pPr marL="182563" indent="-182563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de-DE" sz="16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mehr Verantwortung übernehmen</a:t>
            </a:r>
          </a:p>
          <a:p>
            <a:pPr marL="182563" indent="-182563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de-DE" sz="16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Abschluss i.d.R. nach drei Jahren</a:t>
            </a:r>
          </a:p>
          <a:p>
            <a:pPr marL="182563" indent="-182563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de-DE" sz="1600" b="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einfacher Einstieg – oft Übernahme durch den Ausbildungsbetrieb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CB3F40C-6005-422A-A475-02D50A793780}"/>
              </a:ext>
            </a:extLst>
          </p:cNvPr>
          <p:cNvSpPr/>
          <p:nvPr/>
        </p:nvSpPr>
        <p:spPr>
          <a:xfrm>
            <a:off x="6397565" y="1946965"/>
            <a:ext cx="4183242" cy="755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2300" dirty="0"/>
              <a:t>Das spricht für einen</a:t>
            </a:r>
          </a:p>
          <a:p>
            <a:pPr algn="ctr"/>
            <a:r>
              <a:rPr lang="de-DE" sz="2300" dirty="0"/>
              <a:t>weiteren Schulbesuch</a:t>
            </a:r>
          </a:p>
        </p:txBody>
      </p:sp>
      <p:sp>
        <p:nvSpPr>
          <p:cNvPr id="11" name="Inhaltsplatzhalter 21">
            <a:extLst>
              <a:ext uri="{FF2B5EF4-FFF2-40B4-BE49-F238E27FC236}">
                <a16:creationId xmlns:a16="http://schemas.microsoft.com/office/drawing/2014/main" id="{031FA9A8-FD92-4213-8569-1813281162B1}"/>
              </a:ext>
            </a:extLst>
          </p:cNvPr>
          <p:cNvSpPr txBox="1">
            <a:spLocks/>
          </p:cNvSpPr>
          <p:nvPr/>
        </p:nvSpPr>
        <p:spPr>
          <a:xfrm>
            <a:off x="6397565" y="2690577"/>
            <a:ext cx="4183242" cy="357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Char char="▬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24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0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8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vertrauter Raum und Freunde/Freundinnen an der Schule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feste Struktur (Stundenplan)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noch keine Entscheidung für einen Beruf erforderlich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höherer Schulabschluss und damit mehr berufliche Alternativen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mehr Ferien/Freizeit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weniger Verantwortung tragen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Studienberechtigung für bestimmte Berufe: z.B. Arzt, Lehrer, Rechtsanwalt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0E38EF2-B8FB-4582-871A-FE021F5EC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341" y="3404768"/>
            <a:ext cx="1613637" cy="233024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58BD6B7-F156-4B8C-8844-DB977C71E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450" y="2215805"/>
            <a:ext cx="1415845" cy="16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5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" y="43784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</a:rPr>
              <a:t>Ausbildung als Alternative zum Abitur?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82880" y="6479546"/>
            <a:ext cx="12009120" cy="3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66172" y="3758068"/>
            <a:ext cx="5572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Idealerweise</a:t>
            </a:r>
            <a:r>
              <a:rPr lang="de-DE" sz="2400" dirty="0"/>
              <a:t> bewirbst du dich ein Jahr vor Ausbildungsbeginn. Wenn du zu spät dran bist, überlege die </a:t>
            </a:r>
            <a:r>
              <a:rPr lang="de-DE" sz="2400" b="1" dirty="0">
                <a:solidFill>
                  <a:srgbClr val="FF0000"/>
                </a:solidFill>
              </a:rPr>
              <a:t>Überbrückungsalternativen</a:t>
            </a:r>
            <a:r>
              <a:rPr lang="de-DE" sz="2400" dirty="0"/>
              <a:t>, z.B. Praktika oder einen Freiwilligendienst.</a:t>
            </a:r>
          </a:p>
        </p:txBody>
      </p:sp>
      <p:pic>
        <p:nvPicPr>
          <p:cNvPr id="6" name="Grafik 5" descr="Ein Bild, das rot, weiß, Fenster enthält.&#10;&#10;Automatisch generierte Beschreibung">
            <a:extLst>
              <a:ext uri="{FF2B5EF4-FFF2-40B4-BE49-F238E27FC236}">
                <a16:creationId xmlns:a16="http://schemas.microsoft.com/office/drawing/2014/main" id="{53735340-E8AE-4686-AD54-BCA89AA63A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782" y="2122367"/>
            <a:ext cx="4574046" cy="36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2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el 1"/>
          <p:cNvSpPr>
            <a:spLocks noGrp="1"/>
          </p:cNvSpPr>
          <p:nvPr>
            <p:ph type="title"/>
          </p:nvPr>
        </p:nvSpPr>
        <p:spPr bwMode="auto">
          <a:xfrm>
            <a:off x="182880" y="304820"/>
            <a:ext cx="1200912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erreicht man die Berufsberatung?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182880" y="6467487"/>
            <a:ext cx="12009120" cy="3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409762" y="1802726"/>
            <a:ext cx="11372475" cy="23566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72" indent="-342972" algn="l" defTabSz="913538" rtl="0" fontAlgn="base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defRPr sz="1991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73299" indent="-151729" algn="l" defTabSz="913538" rtl="0" fontAlgn="base">
              <a:lnSpc>
                <a:spcPct val="100000"/>
              </a:lnSpc>
              <a:spcBef>
                <a:spcPts val="398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986241" indent="-151729" algn="l" defTabSz="913538" rtl="0" fontAlgn="base">
              <a:lnSpc>
                <a:spcPct val="100000"/>
              </a:lnSpc>
              <a:spcBef>
                <a:spcPts val="348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1394">
                <a:solidFill>
                  <a:srgbClr val="58595B"/>
                </a:solidFill>
                <a:latin typeface="+mn-lt"/>
              </a:defRPr>
            </a:lvl3pPr>
            <a:lvl4pPr marL="1599481" indent="-229175" algn="l" defTabSz="913538" rtl="0" fontAlgn="base">
              <a:spcBef>
                <a:spcPct val="20000"/>
              </a:spcBef>
              <a:spcAft>
                <a:spcPct val="0"/>
              </a:spcAft>
              <a:buChar char="–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4pPr>
            <a:lvl5pPr marL="2056251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5pPr>
            <a:lvl6pPr marL="2511439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6pPr>
            <a:lvl7pPr marL="2966627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7pPr>
            <a:lvl8pPr marL="3421815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8pPr>
            <a:lvl9pPr marL="3877004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e-DE" sz="2400" b="0" kern="0" dirty="0"/>
          </a:p>
          <a:p>
            <a:pPr marL="0" indent="0">
              <a:buNone/>
            </a:pPr>
            <a:r>
              <a:rPr lang="de-DE" sz="2400" b="0" kern="0" dirty="0"/>
              <a:t>Berufs- und Studienberatung der Agentur für Arbeit Köln</a:t>
            </a:r>
          </a:p>
          <a:p>
            <a:pPr marL="0" indent="0">
              <a:buNone/>
            </a:pPr>
            <a:r>
              <a:rPr lang="de-DE" sz="2400" b="0" kern="0" dirty="0"/>
              <a:t>Butzweilerhofallee 1, 50829 Köln</a:t>
            </a:r>
          </a:p>
          <a:p>
            <a:pPr marL="0" indent="0">
              <a:buNone/>
            </a:pPr>
            <a:r>
              <a:rPr lang="de-DE" sz="2400" b="0" kern="0" dirty="0"/>
              <a:t>Mail: koeln.berufsberatung@arbeitsagentur.de</a:t>
            </a:r>
            <a:endParaRPr lang="de-DE" sz="2400" kern="0" dirty="0"/>
          </a:p>
          <a:p>
            <a:pPr marL="0" indent="0">
              <a:buNone/>
            </a:pPr>
            <a:r>
              <a:rPr lang="de-DE" sz="2400" b="0" kern="0" dirty="0"/>
              <a:t>Tel.: 0800 / 4 5555 00</a:t>
            </a:r>
          </a:p>
        </p:txBody>
      </p:sp>
      <p:sp>
        <p:nvSpPr>
          <p:cNvPr id="4" name="Rechteck 3"/>
          <p:cNvSpPr/>
          <p:nvPr/>
        </p:nvSpPr>
        <p:spPr>
          <a:xfrm>
            <a:off x="442140" y="4589726"/>
            <a:ext cx="11490599" cy="1107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200" kern="0" dirty="0">
                <a:solidFill>
                  <a:schemeClr val="tx1"/>
                </a:solidFill>
              </a:rPr>
              <a:t>Oder alternativ: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kern="0" dirty="0">
                <a:solidFill>
                  <a:schemeClr val="tx1"/>
                </a:solidFill>
              </a:rPr>
              <a:t>in der Schulsprechstunde in der HBG (nächster Termin: 17. Dezember)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>
                <a:solidFill>
                  <a:schemeClr val="tx1"/>
                </a:solidFill>
              </a:rPr>
              <a:t>über unser Online-Kontaktformular auf </a:t>
            </a:r>
            <a:r>
              <a:rPr lang="de-DE" sz="2200" kern="0" dirty="0">
                <a:hlinkClick r:id="rId3"/>
              </a:rPr>
              <a:t>www.arbeitsagentur.de/bildung/berufsberatung</a:t>
            </a:r>
            <a:endParaRPr lang="de-DE" sz="2200" kern="0" dirty="0"/>
          </a:p>
        </p:txBody>
      </p:sp>
    </p:spTree>
    <p:extLst>
      <p:ext uri="{BB962C8B-B14F-4D97-AF65-F5344CB8AC3E}">
        <p14:creationId xmlns:p14="http://schemas.microsoft.com/office/powerpoint/2010/main" val="37356398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itelfolie mit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447</Words>
  <Application>Microsoft Office PowerPoint</Application>
  <PresentationFormat>Breitbild</PresentationFormat>
  <Paragraphs>79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Symbol</vt:lpstr>
      <vt:lpstr>Titelfolie mit Bild</vt:lpstr>
      <vt:lpstr>Inhaltsfolien</vt:lpstr>
      <vt:lpstr>1_Titelfolie ohne Bild</vt:lpstr>
      <vt:lpstr>1_Inhaltsfolien</vt:lpstr>
      <vt:lpstr>2_Inhaltsfolien</vt:lpstr>
      <vt:lpstr>3_Inhaltsfolien</vt:lpstr>
      <vt:lpstr>PowerPoint-Präsentation</vt:lpstr>
      <vt:lpstr>PowerPoint-Präsentation</vt:lpstr>
      <vt:lpstr>PowerPoint-Präsentation</vt:lpstr>
      <vt:lpstr>PowerPoint-Präsentation</vt:lpstr>
      <vt:lpstr>Die Ausbildungsformen: betrieblich und schulisch</vt:lpstr>
      <vt:lpstr>PowerPoint-Präsentation</vt:lpstr>
      <vt:lpstr>PowerPoint-Präsentation</vt:lpstr>
      <vt:lpstr>Wie erreicht man die Berufsberatung?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Karp Daliah</dc:creator>
  <cp:lastModifiedBy>Anne Nwanneka</cp:lastModifiedBy>
  <cp:revision>846</cp:revision>
  <cp:lastPrinted>2017-10-12T11:14:04Z</cp:lastPrinted>
  <dcterms:created xsi:type="dcterms:W3CDTF">2016-12-09T06:44:10Z</dcterms:created>
  <dcterms:modified xsi:type="dcterms:W3CDTF">2024-11-05T09:47:01Z</dcterms:modified>
</cp:coreProperties>
</file>