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66AB19F5-BB8E-CEEC-DA24-557D6CD0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44565F16-EA0E-7A98-1619-F3CA6228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A7D2CBCC-FC5F-B98C-D11F-8B664DF3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01B6B882-7989-A085-1E81-A445848C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C9F4E1E-28D2-54C1-1CC8-38C63A9D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0B552F4-2CA8-B57D-8BEC-EC5E8448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79610F1-7696-2075-52AC-04CE9FC7499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50A4F880-4729-32CB-0ECF-74DD6F0A44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E57E74FE-905D-A686-8428-B03D05B2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9E5EAD42-CF9F-0910-654A-C2A5DA1E78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C1CBF178-8C21-4C54-BCA4-A10DCE96C42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C4ED4992-3A1E-A922-1AAB-DEB19BCD204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2AE0E0-E7E0-43C6-8457-364C3C9224F9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F7CF4961-FCEF-DA51-2275-32FADAE2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EE25299-E3DD-493E-9AC1-531E922D9B0A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82E848E-D265-E7FF-2BA0-8E52A3269F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4EC7B8-47C5-2638-B59C-65B451A0F2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1A9190F-31BB-E168-21D6-135C571471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B7419B-2E1C-4623-BEC3-376F86DB5BF6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E3542E4C-6523-467E-088A-CBF149B0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9DC5A18D-8A39-4DC5-9DB3-1C8BFCD26B61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125A4FE-3D35-3AB0-37C7-DFB2D19587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A9357AF-282A-46EE-76E3-57B0BECC10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94A5459-151B-EB81-2CA4-9A57EBAC85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900272-5376-4135-A848-924BF62ABFCB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5FDF9AA7-A46A-195E-1710-284B6B765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81C19AD-3A6A-4F33-8EC9-23FFAE36B403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B83142A-5576-6F1A-4B29-2A4E4862EB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33306E5-A20E-3813-6897-68A984C980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0B89C77-F982-26C0-6877-072926833B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DA0C8B-14F8-4DBD-A5A4-9C8EF406CC6E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8EC29A57-97AB-D124-8BCF-D4B9358A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3FB27B2-5926-4DA9-8F14-8C38DCFBBCA1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B8D5766-A649-5BE9-68BD-DABC39DAEF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28ED02A-E349-C838-C270-4DBAE7DE0B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F51EA6BD-D12B-9548-FEC2-2B41CE3BC0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208767-58CF-4B73-B84A-3C51873E43B1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8284A8D0-C34B-C5E9-342B-CCED9419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1C43B23-6014-4477-A96F-A84FC910515F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D308D75-7323-55C2-25B6-C6EE83BEA1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4536F94-3486-97AD-8B76-534C701701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6EF544E-D41C-B908-55E9-AE80BF8CCC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1DDE77-0174-49A2-BADD-72581C7FA05E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F83E4480-2C8A-01FA-CAAE-C03FB3705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EF36E82-97A7-418B-BFF5-6D4168838B85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DCDE57A-80A3-F5C2-E4C5-74A135BDB3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8A79662-92DE-E3B0-8BAC-AA92C0C435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EE64E71-2289-63E8-556B-04F5AA7D2C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33D80-6C23-41E9-9740-B93E14936A43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63C47BAF-67B2-C4D5-4E97-B5912E294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97322B2-8BB3-4301-8A0A-35B7947C0C13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4C22412-6318-CA4F-3093-75E3053609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2549D76-FDCE-3254-B2C2-1604A75213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FD7AB283-4383-FDA9-C155-1B77DF8FE0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156FC5-7B3B-4390-887D-0DAA2C8D60C7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6DA66092-6DD5-FA9C-C589-49186AF7A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1B2FC44-D299-42AD-BD6A-713D6191AF8B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BC6F27A-3A8A-C3E1-142B-992E2A6F14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CF0CAEE-9971-BC19-EA99-B80FD6241E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15BA4658-605C-0BC9-03B1-B0F021489E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F5FB93-89F3-4531-B4E2-75A45588D952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9457" name="Text Box 1">
            <a:extLst>
              <a:ext uri="{FF2B5EF4-FFF2-40B4-BE49-F238E27FC236}">
                <a16:creationId xmlns:a16="http://schemas.microsoft.com/office/drawing/2014/main" id="{7C4F0D49-3AE0-3799-198A-77B04168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BC57EB9-A17E-443A-A461-BF41EC5C011C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8267FBD-E3B2-6CB3-B863-8244E8D3BA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2844EFA-FE87-02B1-BD9D-4ECB2C1ABA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26638527-6F4E-1793-EDB9-B7C1237DF8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2FE76B-C895-4354-9AB3-8D12CACBFFC1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BEC376EB-82BD-85DA-28B9-925CC29EC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29B8A40-A5D8-4364-9064-03D7DA520CA9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E12FAAB-33AD-A6C0-15CF-E79EEAD78A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8A748C9-C4BF-F1AE-D251-3B9992A9C9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4CD678A-E967-8A8D-0FC7-E8523D8321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1B1E5-D04E-4EA9-96A1-A07769C28F1A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77154B03-358C-5D24-4BE0-E9B9AE1E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C8345BB-AF58-49AE-8FA3-69C7E2B00052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F79C9E2-F413-B426-32E0-BB6CCB5BCF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74D141-8397-4BC0-1B2D-E434D0295A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0314E5FB-64EC-9BBA-1D26-0AFDDE965E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66250F-1923-4CA6-A7D4-9F6FD35CF7F8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704F2B26-8E5F-75E6-7609-68807C507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B1B02C3-2B33-4776-B5A5-47E0C71D758B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70B5E20-BC66-9EBA-5DC4-8D22C9B906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842577A-E410-24C5-284A-BBC4DAA7D7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0B2B1D6-49DD-7B32-D019-CFC748240A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60D6D9-071A-46F8-BDCB-83536BA548BD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3553" name="Text Box 1">
            <a:extLst>
              <a:ext uri="{FF2B5EF4-FFF2-40B4-BE49-F238E27FC236}">
                <a16:creationId xmlns:a16="http://schemas.microsoft.com/office/drawing/2014/main" id="{E981AEB6-3415-480B-A2B5-8BAB341B8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CD72D7B-950D-4793-88A6-FA4C0313383B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B34AB5C-0405-BD08-F8CE-2B1796739E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D94ADEB-35B6-8C4B-E236-45F79472C8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8E45986-73D2-0D70-7DE7-B5B6039DED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2BC083-9296-4C6A-AEEE-94420D698FAA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A24E57DA-BA82-8347-2394-25DF4A36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C5E2002-4857-4AA4-B74C-4D436414A3FE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DC8E6AF-B8DD-661B-529A-BEE0D66962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434205F-034A-B1B5-8253-2D91FEA0CD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8E45986-73D2-0D70-7DE7-B5B6039DED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2BC083-9296-4C6A-AEEE-94420D698FAA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A24E57DA-BA82-8347-2394-25DF4A36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C5E2002-4857-4AA4-B74C-4D436414A3FE}" type="slidenum">
              <a:rPr lang="de-DE" altLang="de-D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DC8E6AF-B8DD-661B-529A-BEE0D66962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8575" y="796925"/>
            <a:ext cx="4262438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434205F-034A-B1B5-8253-2D91FEA0CD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56100"/>
            <a:ext cx="5029200" cy="413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08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4BA85-3540-7FF9-E05B-82BF5D79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1499EB-CB94-5037-BEFC-0D526CA47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7F3442-B04D-6783-0020-D7CA92C2DD6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549A6D-1ED8-4592-9B47-1CCE956BF0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78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1C6EA-4A11-1D7A-7DBF-62BD9C3D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05832B-334B-0A44-A0C7-50AFEAAB9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0270D9-4BBA-BB1F-89FC-A9A6A40E74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F69C41-E180-44CB-810C-68571A47E4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455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06B584-3051-37A3-C523-B5C7C12B5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F42969-B6A9-1C0A-9C31-D83499D54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1B7729-D4C6-9247-3560-6ED0DD98A6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8C2318-17BD-4B59-88BD-0D21FAE4A1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736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DD437-B388-44EE-603E-CE716CCB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0F9B39-6D98-C595-A698-259A48EE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659A4D-9CEF-96CF-315B-A70CBB1732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77328C-67DB-463B-982F-BADC2B6CC6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279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7830E-721C-5ABE-3466-00545F90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085D21-52AF-4A43-AB15-5532B21C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92A656-CFBE-6DAA-B17F-D3D9C98A14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146881-BF00-4D1B-878E-8C1DC34AF0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11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8F86A-85F9-1C93-1E9F-974A4DF7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0501D6-5475-0E9E-0316-52E0CB3EB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177E19-10A2-8F2B-3AF3-F77C805E3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EFB06C-BCE8-B3DE-405D-1CB1D04EA4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72DAC6-D462-450E-960E-A36A637A51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26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E0897-337C-1ADF-BE73-DE949E76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110835-F952-4EB4-FC12-44A9EFAD8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DFF830-36A1-7554-DFFC-39017EAC6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9EBB1B-660A-742D-6F11-E8DE2DB4C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1ADE27-5BBA-1A79-FA3D-C8E1F7570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D0F033-8D30-0456-54BC-7C0E7E6DFD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EFE63D-F8E9-469A-8E49-9C1757D8EF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89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A5B9B-CA99-EBC0-291F-9B18743C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9CDC2D-1DD0-0DF5-2307-002F8B1B53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38D4CA-37D0-4821-8A48-40A183B090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848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0C5461-FE06-86FE-386F-76EDF7F9E2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76EC24-D87E-48A3-807A-0065104130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937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5C290-8039-E6DA-E516-AF076973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5D60F-4BC7-67AA-0C42-52526827E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C23524-B1F4-5046-1B88-717CF92E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F74A83-2DA3-9863-4C12-89AA8649E6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3355CE-13FC-4861-9544-41F40FDEEC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665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B2C10-5D3E-CAD2-D8E9-0CB7C60F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6030E0-C91F-5FBA-153C-661EE6205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430B4F-C09A-40A2-E0C9-386B58BA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77DB52-774B-550B-7B15-46FCDA8298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0C57AD-EF46-4481-8765-E167B97656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649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F6DB788-3544-E472-FE92-0B14D179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E2D8C42-9D08-EB86-693A-1018295E5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E6046D3B-1482-0F99-E2A3-7052FBBD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8A6D5DBD-5FEF-E9CF-1EAC-4DE142FBD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EE571C-7DEE-6B88-8804-7973D97DF3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0DAF40C8-22CF-4FCE-9FBE-F5A4CCE85B6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erder-koeln.d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4" Type="http://schemas.openxmlformats.org/officeDocument/2006/relationships/image" Target="../media/image13.wmf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1410E96-0614-3271-5905-E7BC85561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004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4400" dirty="0">
                <a:solidFill>
                  <a:srgbClr val="000000"/>
                </a:solidFill>
              </a:rPr>
              <a:t>XXVIII. Internationales Schülerbetriebspraktikum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736F03F0-EF00-37AB-D00B-EE181603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244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de-DE" altLang="de-DE" sz="3200">
                <a:solidFill>
                  <a:srgbClr val="000000"/>
                </a:solidFill>
              </a:rPr>
              <a:t>am Herder-Gymnasium </a:t>
            </a:r>
          </a:p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de-DE" altLang="de-DE" sz="3200">
                <a:solidFill>
                  <a:srgbClr val="000000"/>
                </a:solidFill>
              </a:rPr>
              <a:t>Köln-Buchheim</a:t>
            </a:r>
          </a:p>
        </p:txBody>
      </p:sp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id="{29E0AF28-B063-8328-622E-1906AD2DE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1844675"/>
          <a:ext cx="244633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62360" imgH="1920600" progId="">
                  <p:embed/>
                </p:oleObj>
              </mc:Choice>
              <mc:Fallback>
                <p:oleObj r:id="rId3" imgW="1962360" imgH="1920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844675"/>
                        <a:ext cx="2446338" cy="1482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B1336783-5A62-5658-C847-59D1E8AD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043738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600EB68E-3817-2355-4B0F-33F04E87B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96925"/>
            <a:ext cx="77724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 dirty="0">
                <a:solidFill>
                  <a:srgbClr val="000000"/>
                </a:solidFill>
              </a:rPr>
              <a:t>Geplanter Ablauf 2025 in Köln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339835CC-6C56-4C6C-6665-4C991CDC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44900"/>
            <a:ext cx="77724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u="sng" dirty="0">
                <a:solidFill>
                  <a:srgbClr val="000000"/>
                </a:solidFill>
              </a:rPr>
              <a:t>Sonntags</a:t>
            </a:r>
            <a:r>
              <a:rPr lang="de-DE" altLang="de-DE" sz="2400" dirty="0">
                <a:solidFill>
                  <a:srgbClr val="000000"/>
                </a:solidFill>
              </a:rPr>
              <a:t>:</a:t>
            </a:r>
            <a:br>
              <a:rPr lang="de-DE" altLang="de-DE" sz="2400" dirty="0">
                <a:solidFill>
                  <a:srgbClr val="000000"/>
                </a:solidFill>
              </a:rPr>
            </a:br>
            <a:r>
              <a:rPr lang="de-DE" altLang="de-DE" sz="2400" dirty="0">
                <a:solidFill>
                  <a:srgbClr val="000000"/>
                </a:solidFill>
              </a:rPr>
              <a:t>Voraussichtlicher Ankunftstag der irischen </a:t>
            </a:r>
            <a:r>
              <a:rPr lang="de-DE" altLang="de-DE" sz="2400" dirty="0" err="1">
                <a:solidFill>
                  <a:srgbClr val="000000"/>
                </a:solidFill>
              </a:rPr>
              <a:t>Schüler:innen</a:t>
            </a:r>
            <a:r>
              <a:rPr lang="de-DE" altLang="de-DE" sz="2400" dirty="0">
                <a:solidFill>
                  <a:srgbClr val="000000"/>
                </a:solidFill>
              </a:rPr>
              <a:t> in Düsseldorf 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Praktikum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    </a:t>
            </a:r>
            <a:r>
              <a:rPr lang="de-DE" altLang="de-DE" sz="2400" dirty="0" err="1">
                <a:solidFill>
                  <a:srgbClr val="000000"/>
                </a:solidFill>
              </a:rPr>
              <a:t>Ir:innen</a:t>
            </a:r>
            <a:r>
              <a:rPr lang="de-DE" altLang="de-DE" sz="2400" dirty="0">
                <a:solidFill>
                  <a:srgbClr val="000000"/>
                </a:solidFill>
              </a:rPr>
              <a:t> begleiten ihre </a:t>
            </a:r>
            <a:r>
              <a:rPr lang="de-DE" altLang="de-DE" sz="2400" dirty="0" err="1">
                <a:solidFill>
                  <a:srgbClr val="000000"/>
                </a:solidFill>
              </a:rPr>
              <a:t>Partner:innen</a:t>
            </a:r>
            <a:r>
              <a:rPr lang="de-DE" altLang="de-DE" sz="2400" dirty="0">
                <a:solidFill>
                  <a:srgbClr val="000000"/>
                </a:solidFill>
              </a:rPr>
              <a:t> in eurer 2. Praktikumswoche ins Praktikum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Schulbesuch</a:t>
            </a:r>
          </a:p>
          <a:p>
            <a:pPr marL="339725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    Teilnahme der </a:t>
            </a:r>
            <a:r>
              <a:rPr lang="de-DE" altLang="de-DE" sz="2400" dirty="0" err="1">
                <a:solidFill>
                  <a:srgbClr val="000000"/>
                </a:solidFill>
              </a:rPr>
              <a:t>Ir:innen</a:t>
            </a:r>
            <a:r>
              <a:rPr lang="de-DE" altLang="de-DE" sz="2400" dirty="0">
                <a:solidFill>
                  <a:srgbClr val="000000"/>
                </a:solidFill>
              </a:rPr>
              <a:t> am Unterricht 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Rathausempfang und englische Stadtführung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47E8442-B01F-0B0B-A920-56DCCE9D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905B0CE-9ABB-5A30-A6BD-FAE617C5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88" y="19540538"/>
            <a:ext cx="7610475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6BA6A86B-35E0-BB0A-BCC5-1926E6B6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259238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ED920F7-A468-E67A-2803-7C7AB14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557338"/>
            <a:ext cx="5791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 dirty="0">
                <a:solidFill>
                  <a:srgbClr val="000000"/>
                </a:solidFill>
              </a:rPr>
              <a:t>Geplanter Ablauf </a:t>
            </a:r>
            <a:br>
              <a:rPr lang="de-DE" altLang="de-DE" sz="3200" b="1" dirty="0">
                <a:solidFill>
                  <a:srgbClr val="000000"/>
                </a:solidFill>
              </a:rPr>
            </a:br>
            <a:r>
              <a:rPr lang="de-DE" altLang="de-DE" sz="3200" b="1" dirty="0">
                <a:solidFill>
                  <a:srgbClr val="000000"/>
                </a:solidFill>
              </a:rPr>
              <a:t>2025 in </a:t>
            </a:r>
            <a:br>
              <a:rPr lang="de-DE" altLang="de-DE" sz="3200" b="1" dirty="0">
                <a:solidFill>
                  <a:srgbClr val="000000"/>
                </a:solidFill>
              </a:rPr>
            </a:br>
            <a:r>
              <a:rPr lang="de-DE" altLang="de-DE" sz="3200" b="1" dirty="0">
                <a:solidFill>
                  <a:srgbClr val="000000"/>
                </a:solidFill>
              </a:rPr>
              <a:t>Cork / </a:t>
            </a:r>
            <a:r>
              <a:rPr lang="de-DE" altLang="de-DE" sz="3200" b="1" dirty="0" err="1">
                <a:solidFill>
                  <a:srgbClr val="000000"/>
                </a:solidFill>
              </a:rPr>
              <a:t>Mitchelstown</a:t>
            </a:r>
            <a:endParaRPr lang="de-DE" altLang="de-DE" sz="3200" b="1" dirty="0">
              <a:solidFill>
                <a:srgbClr val="000000"/>
              </a:solidFill>
            </a:endParaRP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5CC6A2CE-42E5-5DDD-53CE-EBA5232E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7924800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Zwei Wochen Aufenthalt in Cork und </a:t>
            </a:r>
            <a:r>
              <a:rPr lang="de-DE" altLang="de-DE" sz="2400" dirty="0" err="1">
                <a:solidFill>
                  <a:srgbClr val="000000"/>
                </a:solidFill>
              </a:rPr>
              <a:t>Mitchelstown</a:t>
            </a:r>
            <a:r>
              <a:rPr lang="de-DE" altLang="de-DE" sz="2400" dirty="0">
                <a:solidFill>
                  <a:srgbClr val="000000"/>
                </a:solidFill>
              </a:rPr>
              <a:t> bei den Gastfamilien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1 Woche Unterrichtsbesuch an unseren Partnerschulen in Cork und </a:t>
            </a:r>
            <a:r>
              <a:rPr lang="de-DE" altLang="de-DE" sz="2400" dirty="0" err="1">
                <a:solidFill>
                  <a:srgbClr val="000000"/>
                </a:solidFill>
              </a:rPr>
              <a:t>Mitchelstown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1 Woche Praktikum in Cork und </a:t>
            </a:r>
            <a:r>
              <a:rPr lang="de-DE" altLang="de-DE" sz="2400" dirty="0" err="1">
                <a:solidFill>
                  <a:srgbClr val="000000"/>
                </a:solidFill>
              </a:rPr>
              <a:t>Mitchelstown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Besuch unserer </a:t>
            </a:r>
            <a:r>
              <a:rPr lang="de-DE" altLang="de-DE" sz="2400" dirty="0" err="1">
                <a:solidFill>
                  <a:srgbClr val="000000"/>
                </a:solidFill>
              </a:rPr>
              <a:t>Schüler:innen</a:t>
            </a:r>
            <a:r>
              <a:rPr lang="de-DE" altLang="de-DE" sz="2400" dirty="0">
                <a:solidFill>
                  <a:srgbClr val="000000"/>
                </a:solidFill>
              </a:rPr>
              <a:t> durch Frau Schulz und/oder Herrn Schmidt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Empfang durch den Lord Mayor im Corker Rathaus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EEE68C94-CB20-7912-A472-B3E9EFF6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927100"/>
            <a:ext cx="2941637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9684208-36A2-9B52-C80C-36AA9C164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627D67A-104D-DC4F-4A7F-5C692CC3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255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</a:rPr>
              <a:t>Zielgruppe im Herder-Gymnasium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4BBD0B-B9F7-F376-CD1F-FDCC2907C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0"/>
            <a:ext cx="807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sz="2400" u="sng" dirty="0">
                <a:solidFill>
                  <a:srgbClr val="000000"/>
                </a:solidFill>
              </a:rPr>
              <a:t>Alle interessierten </a:t>
            </a:r>
            <a:r>
              <a:rPr lang="de-DE" altLang="de-DE" sz="2400" u="sng" dirty="0" err="1">
                <a:solidFill>
                  <a:srgbClr val="000000"/>
                </a:solidFill>
              </a:rPr>
              <a:t>Schüler;innen</a:t>
            </a:r>
            <a:r>
              <a:rPr lang="de-DE" altLang="de-DE" sz="2400" u="sng" dirty="0">
                <a:solidFill>
                  <a:srgbClr val="000000"/>
                </a:solidFill>
              </a:rPr>
              <a:t> der Klasse 10, die folgende Bedingungen erfüllen:</a:t>
            </a:r>
          </a:p>
          <a:p>
            <a:pPr marL="339725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Interesse an der Verständigung in der Fremdsprache und Leistungsbereitschaft hierzu.</a:t>
            </a:r>
          </a:p>
          <a:p>
            <a:pPr marL="339725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Offenheit für das Kennenlernen von Menschen aus anderen Ländern.</a:t>
            </a:r>
          </a:p>
          <a:p>
            <a:pPr marL="339725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Teilnahme auf Vertragsbasis mit der Verpflichtung zu gegenseitiger Gastfreundschaft.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BE8C70CC-9C88-2983-73C2-CC855481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094671F-F3D1-75C7-59C1-C540BFE4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921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</a:rPr>
              <a:t>Kosten und Finanzierung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B0B4BD5-E452-75E2-9FDC-63A92B02B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00213"/>
            <a:ext cx="84248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6550" indent="-336550"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3513" algn="l"/>
                <a:tab pos="10772775" algn="l"/>
                <a:tab pos="10775950" algn="l"/>
                <a:tab pos="10779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u="sng" dirty="0">
                <a:solidFill>
                  <a:srgbClr val="000000"/>
                </a:solidFill>
              </a:rPr>
              <a:t>Kosten:</a:t>
            </a:r>
            <a:r>
              <a:rPr lang="de-DE" altLang="de-DE" sz="2400" dirty="0">
                <a:solidFill>
                  <a:srgbClr val="000000"/>
                </a:solidFill>
              </a:rPr>
              <a:t>					</a:t>
            </a:r>
            <a:r>
              <a:rPr lang="de-DE" altLang="de-DE" sz="2400" u="sng" dirty="0">
                <a:solidFill>
                  <a:srgbClr val="000000"/>
                </a:solidFill>
              </a:rPr>
              <a:t>Finanzierung: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Unterkunft 			gegens. Gastfreundschaft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Verpflegung 			gegens. Gastfreundschaft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Haftpflichtversicherung 	         kostenlos (über Stadt Köln)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Unfallversicherung 	         kostenlos (über Stadt Köln)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lokales Fahrgeld 		         muss selbst bezahlt werden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Taschengeld 			kann man ansparen </a:t>
            </a:r>
            <a:r>
              <a:rPr lang="de-DE" altLang="de-DE" sz="2400" dirty="0">
                <a:solidFill>
                  <a:srgbClr val="000000"/>
                </a:solidFill>
                <a:latin typeface="Wingdings" panose="05000000000000000000" pitchFamily="2" charset="2"/>
              </a:rPr>
              <a:t>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000000"/>
                </a:solidFill>
              </a:rPr>
              <a:t>Anreisekosten			zur Zeit ~ € 230,- </a:t>
            </a:r>
          </a:p>
          <a:p>
            <a:pPr marL="0" indent="0"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</a:rPr>
              <a:t>(Düsseldorf – Dublin mit </a:t>
            </a:r>
            <a:r>
              <a:rPr lang="de-DE" altLang="de-DE" sz="2000" dirty="0" err="1">
                <a:solidFill>
                  <a:srgbClr val="000000"/>
                </a:solidFill>
              </a:rPr>
              <a:t>AerLingus</a:t>
            </a:r>
            <a:r>
              <a:rPr lang="de-DE" altLang="de-DE" sz="2000" dirty="0">
                <a:solidFill>
                  <a:srgbClr val="000000"/>
                </a:solidFill>
              </a:rPr>
              <a:t>; 			          Dublin – Cork/</a:t>
            </a:r>
            <a:r>
              <a:rPr lang="de-DE" altLang="de-DE" sz="2000" dirty="0" err="1">
                <a:solidFill>
                  <a:srgbClr val="000000"/>
                </a:solidFill>
              </a:rPr>
              <a:t>Mitchelstown</a:t>
            </a:r>
            <a:r>
              <a:rPr lang="de-DE" altLang="de-DE" sz="2000" dirty="0">
                <a:solidFill>
                  <a:srgbClr val="000000"/>
                </a:solidFill>
              </a:rPr>
              <a:t> mit Bus)</a:t>
            </a:r>
          </a:p>
          <a:p>
            <a:pPr marL="339725">
              <a:spcBef>
                <a:spcPts val="500"/>
              </a:spcBef>
              <a:buClrTx/>
              <a:buFontTx/>
              <a:buNone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563C712-AA02-461C-43B7-3999B22D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628775"/>
            <a:ext cx="21145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hangingPunct="0">
              <a:spcBef>
                <a:spcPts val="1500"/>
              </a:spcBef>
              <a:buClrTx/>
              <a:buFontTx/>
              <a:buNone/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ts val="1500"/>
              </a:spcBef>
              <a:buClrTx/>
              <a:buFontTx/>
              <a:buNone/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ts val="1500"/>
              </a:spcBef>
              <a:buClrTx/>
              <a:buFontTx/>
              <a:buNone/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ts val="1500"/>
              </a:spcBef>
              <a:buClrTx/>
              <a:buFontTx/>
              <a:buNone/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ts val="1500"/>
              </a:spcBef>
              <a:buClrTx/>
              <a:buFontTx/>
              <a:buNone/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ts val="1500"/>
              </a:spcBef>
              <a:buClrTx/>
              <a:buFontTx/>
              <a:buNone/>
            </a:pPr>
            <a:endParaRPr lang="de-DE" altLang="de-DE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6501D170-6528-542B-AA30-98FA4347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256213"/>
            <a:ext cx="21590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5F981299-2338-40BB-607B-A97B0202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0AC18200-4A6A-6C81-B885-F61E80DB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588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br>
              <a:rPr lang="de-DE" altLang="de-DE" sz="4000" b="1" dirty="0">
                <a:solidFill>
                  <a:srgbClr val="000000"/>
                </a:solidFill>
              </a:rPr>
            </a:br>
            <a:r>
              <a:rPr lang="de-DE" altLang="de-DE" sz="4000" b="1" dirty="0">
                <a:solidFill>
                  <a:srgbClr val="000000"/>
                </a:solidFill>
              </a:rPr>
              <a:t>Bewerbungsende: </a:t>
            </a:r>
            <a:br>
              <a:rPr lang="de-DE" altLang="de-DE" sz="4000" b="1" dirty="0">
                <a:solidFill>
                  <a:srgbClr val="000000"/>
                </a:solidFill>
              </a:rPr>
            </a:br>
            <a:r>
              <a:rPr lang="de-DE" altLang="de-DE" sz="4000" b="1" dirty="0">
                <a:solidFill>
                  <a:srgbClr val="000000"/>
                </a:solidFill>
              </a:rPr>
              <a:t>Freitag, 9. Mai 2024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E49837D6-6929-E230-C069-E48035186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65400"/>
            <a:ext cx="7772400" cy="345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</a:rPr>
              <a:t>Ausgefüllter Steckbrief mit aktuellem Foto an Herrn Schmi</a:t>
            </a:r>
            <a:r>
              <a:rPr lang="de-DE" altLang="de-DE" sz="3200" b="1" u="sng" dirty="0">
                <a:solidFill>
                  <a:srgbClr val="000000"/>
                </a:solidFill>
              </a:rPr>
              <a:t>dt</a:t>
            </a:r>
            <a:r>
              <a:rPr lang="de-DE" altLang="de-DE" sz="3200" dirty="0">
                <a:solidFill>
                  <a:srgbClr val="000000"/>
                </a:solidFill>
              </a:rPr>
              <a:t> oder Frau Schul</a:t>
            </a:r>
            <a:r>
              <a:rPr lang="de-DE" altLang="de-DE" sz="3200" b="1" u="sng" dirty="0">
                <a:solidFill>
                  <a:srgbClr val="000000"/>
                </a:solidFill>
              </a:rPr>
              <a:t>z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altLang="de-DE" sz="3200" dirty="0">
                <a:solidFill>
                  <a:srgbClr val="000000"/>
                </a:solidFill>
              </a:rPr>
              <a:t>Informationen unter:</a:t>
            </a:r>
          </a:p>
          <a:p>
            <a:pPr marL="339725">
              <a:spcBef>
                <a:spcPts val="800"/>
              </a:spcBef>
              <a:buClrTx/>
              <a:buFontTx/>
              <a:buNone/>
            </a:pPr>
            <a:r>
              <a:rPr lang="de-DE" altLang="de-DE" sz="3200" dirty="0"/>
              <a:t>	</a:t>
            </a:r>
            <a:r>
              <a:rPr lang="de-DE" altLang="de-DE" sz="32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https://herder-koeln.de</a:t>
            </a:r>
          </a:p>
          <a:p>
            <a:pPr marL="339725">
              <a:spcBef>
                <a:spcPts val="800"/>
              </a:spcBef>
              <a:buClrTx/>
              <a:buFontTx/>
              <a:buNone/>
            </a:pPr>
            <a:r>
              <a:rPr lang="de-DE" altLang="de-DE" sz="3200" dirty="0">
                <a:solidFill>
                  <a:srgbClr val="009999"/>
                </a:solidFill>
              </a:rPr>
              <a:t>  </a:t>
            </a:r>
            <a:r>
              <a:rPr lang="de-DE" altLang="de-DE" sz="3200" dirty="0">
                <a:solidFill>
                  <a:srgbClr val="BBE0E3"/>
                </a:solidFill>
              </a:rPr>
              <a:t> </a:t>
            </a:r>
            <a:r>
              <a:rPr lang="de-DE" altLang="de-DE" sz="3200" dirty="0">
                <a:solidFill>
                  <a:srgbClr val="000000"/>
                </a:solidFill>
              </a:rPr>
              <a:t>→ Schullaufbahn → Infos zur Mittelstufe → Internationales Praktikum</a:t>
            </a:r>
          </a:p>
          <a:p>
            <a:pPr marL="339725">
              <a:spcBef>
                <a:spcPts val="800"/>
              </a:spcBef>
              <a:buClrTx/>
              <a:buFontTx/>
              <a:buNone/>
            </a:pPr>
            <a:endParaRPr lang="de-DE" altLang="de-DE" sz="3200" dirty="0">
              <a:solidFill>
                <a:srgbClr val="000000"/>
              </a:solidFill>
            </a:endParaRPr>
          </a:p>
          <a:p>
            <a:pPr marL="339725">
              <a:spcBef>
                <a:spcPts val="800"/>
              </a:spcBef>
              <a:buClrTx/>
              <a:buFontTx/>
              <a:buNone/>
            </a:pPr>
            <a:endParaRPr lang="de-DE" altLang="de-DE" sz="3200" dirty="0">
              <a:solidFill>
                <a:srgbClr val="000000"/>
              </a:solidFill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CBC724EE-6387-BB62-087F-8772EBF0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6AF89612-C2B0-463A-94CE-29B91C5B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41776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4400" dirty="0">
                <a:solidFill>
                  <a:srgbClr val="000000"/>
                </a:solidFill>
              </a:rPr>
              <a:t>Vielen Dank für euer Interesse!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B56EEE46-D384-5624-0856-07779C9EE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de-DE" altLang="de-DE" sz="4000" dirty="0">
                <a:solidFill>
                  <a:srgbClr val="333399"/>
                </a:solidFill>
              </a:rPr>
              <a:t>Wir freuen uns auf deine Bewerbung!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C53504BF-9FF2-B7A1-E27C-5921CC574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30188"/>
          <a:ext cx="22860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63080" imgH="1897560" progId="">
                  <p:embed/>
                </p:oleObj>
              </mc:Choice>
              <mc:Fallback>
                <p:oleObj r:id="rId3" imgW="1963080" imgH="18975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0188"/>
                        <a:ext cx="2286000" cy="14335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D23C8D2C-53FC-957C-71B4-9E4845549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28600"/>
          <a:ext cx="23018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64520" imgH="1906920" progId="">
                  <p:embed/>
                </p:oleObj>
              </mc:Choice>
              <mc:Fallback>
                <p:oleObj r:id="rId5" imgW="1964520" imgH="1906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"/>
                        <a:ext cx="2301875" cy="149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>
            <a:extLst>
              <a:ext uri="{FF2B5EF4-FFF2-40B4-BE49-F238E27FC236}">
                <a16:creationId xmlns:a16="http://schemas.microsoft.com/office/drawing/2014/main" id="{200AE325-9445-6768-254D-364AE919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0620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DDF0410E-AD7C-EDAA-168D-9E32C2D8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44675"/>
            <a:ext cx="12001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9F2DCF3C-4194-B266-2230-B3EED6C5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2764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7466FB6C-B459-B0AA-45A1-E520DF2B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40413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F3154274-24F5-D705-6DC6-33E8BCCA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800" b="1">
                <a:solidFill>
                  <a:srgbClr val="000000"/>
                </a:solidFill>
              </a:rPr>
              <a:t>Gliederung: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7C4B37CB-4606-6B9E-1BA6-94861CD6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Aufbau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Ziele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Unsere Partnerschulen in Cork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Termine / Ablauf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Zielgruppe im Herder-Gymnasium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Kosten und Finanzierung des Projektes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7E20FC35-BB18-4008-25EC-CEEC0757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743200"/>
            <a:ext cx="21066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00045762-5DC9-3FE4-66D8-3910E3FCDE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3141663"/>
          <a:ext cx="9159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402752" imgH="10402752" progId="">
                  <p:embed/>
                </p:oleObj>
              </mc:Choice>
              <mc:Fallback>
                <p:oleObj r:id="rId4" imgW="10402752" imgH="104027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141663"/>
                        <a:ext cx="915988" cy="915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>
            <a:extLst>
              <a:ext uri="{FF2B5EF4-FFF2-40B4-BE49-F238E27FC236}">
                <a16:creationId xmlns:a16="http://schemas.microsoft.com/office/drawing/2014/main" id="{BB7E371C-6219-E1F7-FDC3-9464CA89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7239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2800" b="1">
                <a:solidFill>
                  <a:srgbClr val="000000"/>
                </a:solidFill>
              </a:rPr>
              <a:t>Internationales Schülerbetriebspraktikum 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EA057B9-5C49-1184-F240-3D53BC2D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69A7CCA-626C-4232-47AF-14606C80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</a:rPr>
              <a:t>Aufbau des internationalen Betriebspraktikums (IBP)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4528E696-2C7B-75C9-C3F5-79C2B8A8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195513"/>
            <a:ext cx="84107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Tandem-Praktikum mit </a:t>
            </a:r>
            <a:r>
              <a:rPr lang="de-DE" altLang="de-DE" sz="3200" dirty="0" err="1">
                <a:solidFill>
                  <a:srgbClr val="000000"/>
                </a:solidFill>
              </a:rPr>
              <a:t>Schüler:innen</a:t>
            </a:r>
            <a:r>
              <a:rPr lang="de-DE" altLang="de-DE" sz="3200" dirty="0">
                <a:solidFill>
                  <a:srgbClr val="000000"/>
                </a:solidFill>
              </a:rPr>
              <a:t> aus Kölns Partnerstadt </a:t>
            </a:r>
            <a:r>
              <a:rPr lang="de-DE" altLang="de-DE" sz="3200" b="1" dirty="0">
                <a:solidFill>
                  <a:srgbClr val="000000"/>
                </a:solidFill>
              </a:rPr>
              <a:t>Cork</a:t>
            </a:r>
            <a:r>
              <a:rPr lang="de-DE" altLang="de-DE" sz="3200" dirty="0">
                <a:solidFill>
                  <a:srgbClr val="000000"/>
                </a:solidFill>
              </a:rPr>
              <a:t> und </a:t>
            </a:r>
            <a:r>
              <a:rPr lang="de-DE" altLang="de-DE" sz="3200" b="1" dirty="0" err="1">
                <a:solidFill>
                  <a:srgbClr val="000000"/>
                </a:solidFill>
              </a:rPr>
              <a:t>Mitchelstown</a:t>
            </a:r>
            <a:endParaRPr lang="de-DE" altLang="de-DE" sz="3200" b="1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1 Woche Schulbesuch,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1 Woche Praktikum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de-DE" altLang="de-DE" sz="3200" u="sng" dirty="0" err="1">
                <a:solidFill>
                  <a:srgbClr val="000000"/>
                </a:solidFill>
              </a:rPr>
              <a:t>Cork-Schüler:innen</a:t>
            </a:r>
            <a:r>
              <a:rPr lang="de-DE" altLang="de-DE" sz="3200" u="sng" dirty="0">
                <a:solidFill>
                  <a:srgbClr val="000000"/>
                </a:solidFill>
              </a:rPr>
              <a:t> in Köln: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	</a:t>
            </a:r>
            <a:r>
              <a:rPr lang="de-DE" altLang="de-DE" sz="3200" b="1" dirty="0">
                <a:solidFill>
                  <a:srgbClr val="000000"/>
                </a:solidFill>
              </a:rPr>
              <a:t>Januar</a:t>
            </a:r>
            <a:r>
              <a:rPr lang="de-DE" altLang="de-DE" sz="3200" dirty="0">
                <a:solidFill>
                  <a:srgbClr val="000000"/>
                </a:solidFill>
              </a:rPr>
              <a:t> (2 Wochen)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de-DE" altLang="de-DE" sz="3200" u="sng" dirty="0" err="1">
                <a:solidFill>
                  <a:srgbClr val="000000"/>
                </a:solidFill>
              </a:rPr>
              <a:t>Herder-Schüler:innen</a:t>
            </a:r>
            <a:r>
              <a:rPr lang="de-DE" altLang="de-DE" sz="3200" u="sng" dirty="0">
                <a:solidFill>
                  <a:srgbClr val="000000"/>
                </a:solidFill>
              </a:rPr>
              <a:t> in Cork: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de-DE" altLang="de-DE" sz="3200" b="1" dirty="0">
                <a:solidFill>
                  <a:srgbClr val="000000"/>
                </a:solidFill>
              </a:rPr>
              <a:t>	März </a:t>
            </a:r>
            <a:r>
              <a:rPr lang="de-DE" altLang="de-DE" sz="3200" dirty="0">
                <a:solidFill>
                  <a:srgbClr val="000000"/>
                </a:solidFill>
              </a:rPr>
              <a:t>(2 Wochen)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de-DE" altLang="de-DE" sz="3200" dirty="0">
              <a:solidFill>
                <a:srgbClr val="0000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D3B132-F3F9-EFC0-0380-BA762A1D2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7239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83C621E-FEA7-C427-8D37-8FE7C4C7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189E30AE-A85A-C0A5-00C2-5AA5159D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368675"/>
            <a:ext cx="16573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5142B978-5EA1-2A87-E8EE-FDA66016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84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</a:rPr>
              <a:t>Ziele des Internationalen Praktikums - allgemein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172CE8DE-55AF-7756-B9B7-491A9871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52738"/>
            <a:ext cx="844391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altLang="de-DE" sz="3200">
                <a:solidFill>
                  <a:srgbClr val="000000"/>
                </a:solidFill>
              </a:rPr>
              <a:t>Aufbau von interkultureller Handlungskompetenz: </a:t>
            </a:r>
            <a:r>
              <a:rPr lang="de-DE" altLang="de-DE" sz="3200" b="1">
                <a:solidFill>
                  <a:srgbClr val="000000"/>
                </a:solidFill>
              </a:rPr>
              <a:t>Familienleben, Schulalltag, Arbeitswelt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altLang="de-DE" sz="3200">
                <a:solidFill>
                  <a:srgbClr val="000000"/>
                </a:solidFill>
              </a:rPr>
              <a:t>Sammeln erster Auslandserfahrungen in einem überschaubaren zeitlichen Rahmen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altLang="de-DE" sz="3200">
                <a:solidFill>
                  <a:srgbClr val="000000"/>
                </a:solidFill>
              </a:rPr>
              <a:t>als europäisches Projekt für das Excellenzlabel </a:t>
            </a:r>
            <a:r>
              <a:rPr lang="de-DE" altLang="de-DE" sz="3200" b="1" i="1">
                <a:solidFill>
                  <a:srgbClr val="000000"/>
                </a:solidFill>
              </a:rPr>
              <a:t>Certilingua</a:t>
            </a:r>
            <a:r>
              <a:rPr lang="de-DE" altLang="de-DE" sz="3200">
                <a:solidFill>
                  <a:srgbClr val="000000"/>
                </a:solidFill>
              </a:rPr>
              <a:t> anrechenbar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70B433C-FD40-4F4E-6C7B-90DCA3A1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62150"/>
            <a:ext cx="2857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2119AC5-DE3E-3F91-4226-D5FBE6BE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628775"/>
            <a:ext cx="1905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8A5F2E70-16A1-97C8-C740-9AC60858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F634033A-C4F0-7906-734F-D63A9422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41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</a:rPr>
              <a:t>Ziele des Internationalen Praktikums - beruflich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07330004-24C4-A23C-13BF-28F778FC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3068638"/>
            <a:ext cx="8286750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Optimierung unseres berufswahlvorbereitenden Unterrichtes durch ein zweites Praktikum 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zielsicheres Lernen in der gymnasialen Oberstufe auf ein mögliches Berufsziel hin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>
                <a:solidFill>
                  <a:srgbClr val="000000"/>
                </a:solidFill>
              </a:rPr>
              <a:t>Bessere Voraussetzungen bei der Suche eines Ausbildungsplatzes und nach dem Studium aufgrund früher Auslands-erfahrungen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434DB2EB-9F16-745E-79B5-E0D5C748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2875"/>
            <a:ext cx="129857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74F4B35-0575-8019-2F5B-F8D150DB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68488"/>
            <a:ext cx="1617662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04A2B2A3-264A-C634-FAF1-0E072232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5900"/>
            <a:ext cx="124301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8AF76C3-FBCE-2147-1532-A2332FC2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68488"/>
            <a:ext cx="1617663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751A44FC-DA6B-3DD1-40DE-B7C54E0D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92EB6D99-C7C4-A296-A585-A647D6DA1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</a:rPr>
              <a:t>Partnerschulen seit 2011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8C9D8BE-E22F-8E25-A41D-B9732026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1798637" cy="955675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Times New Roman" panose="02020603050405020304" pitchFamily="18" charset="0"/>
              </a:rPr>
              <a:t>Cork / </a:t>
            </a:r>
          </a:p>
          <a:p>
            <a:pPr algn="ctr" eaLnBrk="0" hangingPunct="0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Times New Roman" panose="02020603050405020304" pitchFamily="18" charset="0"/>
              </a:rPr>
              <a:t>Mitchelstown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761EFDE-E678-4018-99B0-FEF51417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1441450" cy="9144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Times New Roman" panose="02020603050405020304" pitchFamily="18" charset="0"/>
              </a:rPr>
              <a:t>Köln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2A836FF6-35FF-B231-710A-1842095A7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44196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86059CE-0C33-D1FE-51C7-335094708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57563"/>
            <a:ext cx="4103688" cy="259080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Mädchen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0" hangingPunct="0">
              <a:buClrTx/>
            </a:pP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Presentation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Sisters Sec. School</a:t>
            </a:r>
          </a:p>
          <a:p>
            <a:pPr algn="ctr" eaLnBrk="0" hangingPunct="0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(Christ King Sec. School)</a:t>
            </a:r>
          </a:p>
          <a:p>
            <a:pPr algn="ctr" eaLnBrk="0" hangingPunct="0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Jungen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0" hangingPunct="0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Douglas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Comunity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School</a:t>
            </a:r>
          </a:p>
          <a:p>
            <a:pPr algn="ctr" eaLnBrk="0" hangingPunct="0">
              <a:buClrTx/>
              <a:buFontTx/>
              <a:buNone/>
            </a:pP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Coláiste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an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Spioraid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Naiomh</a:t>
            </a: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421B75E-B63E-465C-BC54-A9F192A04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84538"/>
            <a:ext cx="2841625" cy="1873250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Times New Roman" panose="02020603050405020304" pitchFamily="18" charset="0"/>
              </a:rPr>
              <a:t>Herder-Gymnasium</a:t>
            </a:r>
          </a:p>
          <a:p>
            <a:pPr algn="ctr" eaLnBrk="0" hangingPunct="0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Times New Roman" panose="02020603050405020304" pitchFamily="18" charset="0"/>
              </a:rPr>
              <a:t>z.T. &gt; 20 Bewerber</a:t>
            </a:r>
          </a:p>
        </p:txBody>
      </p:sp>
      <p:graphicFrame>
        <p:nvGraphicFramePr>
          <p:cNvPr id="8199" name="Object 7">
            <a:extLst>
              <a:ext uri="{FF2B5EF4-FFF2-40B4-BE49-F238E27FC236}">
                <a16:creationId xmlns:a16="http://schemas.microsoft.com/office/drawing/2014/main" id="{8E0AD8AE-4867-8E3C-A260-02F866574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0350"/>
          <a:ext cx="2160588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63080" imgH="1897560" progId="">
                  <p:embed/>
                </p:oleObj>
              </mc:Choice>
              <mc:Fallback>
                <p:oleObj r:id="rId3" imgW="1963080" imgH="18975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2160588" cy="1433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>
            <a:extLst>
              <a:ext uri="{FF2B5EF4-FFF2-40B4-BE49-F238E27FC236}">
                <a16:creationId xmlns:a16="http://schemas.microsoft.com/office/drawing/2014/main" id="{EF4EC058-7640-C605-3D84-3210EF645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3413" y="260350"/>
          <a:ext cx="216058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64520" imgH="1906920" progId="">
                  <p:embed/>
                </p:oleObj>
              </mc:Choice>
              <mc:Fallback>
                <p:oleObj r:id="rId5" imgW="1964520" imgH="190692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260350"/>
                        <a:ext cx="2160587" cy="1498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9">
            <a:extLst>
              <a:ext uri="{FF2B5EF4-FFF2-40B4-BE49-F238E27FC236}">
                <a16:creationId xmlns:a16="http://schemas.microsoft.com/office/drawing/2014/main" id="{D81B5D71-F084-245C-DFF7-2E75FA46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844675"/>
            <a:ext cx="35290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375"/>
              </a:spcBef>
              <a:buClrTx/>
              <a:buFontTx/>
              <a:buNone/>
            </a:pPr>
            <a:r>
              <a:rPr lang="de-DE" altLang="de-DE" sz="2200">
                <a:solidFill>
                  <a:srgbClr val="000000"/>
                </a:solidFill>
              </a:rPr>
              <a:t>i.d.R. 10-18 SchülerInnen</a:t>
            </a: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A6D95D71-3D2E-C9F4-D577-01BB513B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578475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B99DB9A2-A7B9-D603-10E1-9E2C1797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33375"/>
            <a:ext cx="489902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3AA5E2BC-AEFB-F583-7534-4739D5765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839788"/>
            <a:ext cx="7772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 dirty="0">
                <a:solidFill>
                  <a:srgbClr val="000000"/>
                </a:solidFill>
              </a:rPr>
              <a:t>Geplanter Ablauf 2025 – Köln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52718F0-89E8-09B3-2E74-AF841637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005263"/>
            <a:ext cx="822960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1313" indent="-33655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marL="338138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12. Januar – 26. Januar 2025: </a:t>
            </a:r>
            <a:r>
              <a:rPr lang="de-DE" altLang="de-DE" sz="2400" dirty="0">
                <a:solidFill>
                  <a:srgbClr val="000000"/>
                </a:solidFill>
              </a:rPr>
              <a:t>1 Woche Praktikum und 1 Woche Schule in Köln </a:t>
            </a:r>
          </a:p>
          <a:p>
            <a:pPr marL="338138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13.1.-17.1.: </a:t>
            </a:r>
            <a:r>
              <a:rPr lang="de-DE" altLang="de-DE" sz="2400" dirty="0">
                <a:solidFill>
                  <a:srgbClr val="000000"/>
                </a:solidFill>
              </a:rPr>
              <a:t>1 Woche Praktikum </a:t>
            </a:r>
          </a:p>
          <a:p>
            <a:pPr marL="338138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20.1.-24.1.: 1</a:t>
            </a:r>
            <a:r>
              <a:rPr lang="de-DE" altLang="de-DE" sz="2400" dirty="0">
                <a:solidFill>
                  <a:srgbClr val="000000"/>
                </a:solidFill>
              </a:rPr>
              <a:t> Woche Schule am Herder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6403E53C-72B0-8B2F-56F4-745C97FB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324167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B8EE5CD3-1792-BF9B-FDE7-C65E753A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3AA5E2BC-AEFB-F583-7534-4739D5765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839788"/>
            <a:ext cx="77724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3200" b="1" dirty="0">
                <a:solidFill>
                  <a:srgbClr val="000000"/>
                </a:solidFill>
              </a:rPr>
              <a:t>Geplanter Ablauf 2025 – Cork/</a:t>
            </a:r>
            <a:r>
              <a:rPr lang="de-DE" altLang="de-DE" sz="3200" b="1" dirty="0" err="1">
                <a:solidFill>
                  <a:srgbClr val="000000"/>
                </a:solidFill>
              </a:rPr>
              <a:t>M‘town</a:t>
            </a:r>
            <a:endParaRPr lang="de-DE" altLang="de-DE" sz="3200" b="1" dirty="0">
              <a:solidFill>
                <a:srgbClr val="000000"/>
              </a:solidFill>
            </a:endParaRP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52718F0-89E8-09B3-2E74-AF841637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005263"/>
            <a:ext cx="822960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1313" indent="-33655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marL="338138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27. März - 10. April 2025 (</a:t>
            </a:r>
            <a:r>
              <a:rPr lang="de-DE" altLang="de-DE" sz="2400" b="1" dirty="0" err="1">
                <a:solidFill>
                  <a:srgbClr val="000000"/>
                </a:solidFill>
              </a:rPr>
              <a:t>tbc</a:t>
            </a:r>
            <a:r>
              <a:rPr lang="de-DE" altLang="de-DE" sz="2400" b="1" dirty="0">
                <a:solidFill>
                  <a:srgbClr val="000000"/>
                </a:solidFill>
              </a:rPr>
              <a:t>): </a:t>
            </a:r>
            <a:r>
              <a:rPr lang="de-DE" altLang="de-DE" sz="2400" dirty="0">
                <a:solidFill>
                  <a:srgbClr val="000000"/>
                </a:solidFill>
              </a:rPr>
              <a:t>1 Woche Praktikum und 1 Woche Schule in Irland</a:t>
            </a:r>
          </a:p>
          <a:p>
            <a:pPr marL="338138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28.3.-3.4. (</a:t>
            </a:r>
            <a:r>
              <a:rPr lang="de-DE" altLang="de-DE" sz="2400" b="1" dirty="0" err="1">
                <a:solidFill>
                  <a:srgbClr val="000000"/>
                </a:solidFill>
              </a:rPr>
              <a:t>tbc</a:t>
            </a:r>
            <a:r>
              <a:rPr lang="de-DE" altLang="de-DE" sz="2400" b="1" dirty="0">
                <a:solidFill>
                  <a:srgbClr val="000000"/>
                </a:solidFill>
              </a:rPr>
              <a:t>): </a:t>
            </a:r>
            <a:r>
              <a:rPr lang="de-DE" altLang="de-DE" sz="2400" dirty="0">
                <a:solidFill>
                  <a:srgbClr val="000000"/>
                </a:solidFill>
              </a:rPr>
              <a:t>1 Woche Schule in Irland</a:t>
            </a:r>
          </a:p>
          <a:p>
            <a:pPr marL="338138" indent="-3333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400" b="1" dirty="0">
                <a:solidFill>
                  <a:srgbClr val="000000"/>
                </a:solidFill>
              </a:rPr>
              <a:t>4.4.-9.4. (</a:t>
            </a:r>
            <a:r>
              <a:rPr lang="de-DE" altLang="de-DE" sz="2400" b="1" dirty="0" err="1">
                <a:solidFill>
                  <a:srgbClr val="000000"/>
                </a:solidFill>
              </a:rPr>
              <a:t>tbc</a:t>
            </a:r>
            <a:r>
              <a:rPr lang="de-DE" altLang="de-DE" sz="2400" b="1" dirty="0">
                <a:solidFill>
                  <a:srgbClr val="000000"/>
                </a:solidFill>
              </a:rPr>
              <a:t>): </a:t>
            </a:r>
            <a:r>
              <a:rPr lang="de-DE" altLang="de-DE" sz="2400" dirty="0">
                <a:solidFill>
                  <a:srgbClr val="000000"/>
                </a:solidFill>
              </a:rPr>
              <a:t>1 Woche Praktikum in Irland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6403E53C-72B0-8B2F-56F4-745C97FB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324167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B8EE5CD3-1792-BF9B-FDE7-C65E753A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5147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9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05F8EEAAF60945998FAE86F80F8728" ma:contentTypeVersion="7" ma:contentTypeDescription="Ein neues Dokument erstellen." ma:contentTypeScope="" ma:versionID="5c7515b51d51cb17f927f156bfa0801f">
  <xsd:schema xmlns:xsd="http://www.w3.org/2001/XMLSchema" xmlns:xs="http://www.w3.org/2001/XMLSchema" xmlns:p="http://schemas.microsoft.com/office/2006/metadata/properties" xmlns:ns3="5f6bfa60-3a2b-4c5e-ac01-2b9fdd080940" xmlns:ns4="b14b8289-aae8-4eef-bda7-f2fd5cc58d59" targetNamespace="http://schemas.microsoft.com/office/2006/metadata/properties" ma:root="true" ma:fieldsID="8ebf23f51195f68d86731bce63aabc02" ns3:_="" ns4:_="">
    <xsd:import namespace="5f6bfa60-3a2b-4c5e-ac01-2b9fdd080940"/>
    <xsd:import namespace="b14b8289-aae8-4eef-bda7-f2fd5cc58d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bfa60-3a2b-4c5e-ac01-2b9fdd080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b8289-aae8-4eef-bda7-f2fd5cc58d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F0140-909B-44D8-997E-85852A6605DC}">
  <ds:schemaRefs>
    <ds:schemaRef ds:uri="http://purl.org/dc/elements/1.1/"/>
    <ds:schemaRef ds:uri="http://schemas.microsoft.com/office/2006/metadata/properties"/>
    <ds:schemaRef ds:uri="5f6bfa60-3a2b-4c5e-ac01-2b9fdd08094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4b8289-aae8-4eef-bda7-f2fd5cc58d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A3342-98F9-4C8A-B6D5-C5D35131C8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0F7677-81C3-4A24-9C6B-E4FAE7371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bfa60-3a2b-4c5e-ac01-2b9fdd080940"/>
    <ds:schemaRef ds:uri="b14b8289-aae8-4eef-bda7-f2fd5cc58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Bildschirmpräsentation (4:3)</PresentationFormat>
  <Paragraphs>120</Paragraphs>
  <Slides>15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XVII. Internationales Schülerbetriebspraktikum</dc:title>
  <dc:creator>Marten Schmidt</dc:creator>
  <cp:lastModifiedBy>Marten Schmidt</cp:lastModifiedBy>
  <cp:revision>24</cp:revision>
  <cp:lastPrinted>1601-01-01T00:00:00Z</cp:lastPrinted>
  <dcterms:created xsi:type="dcterms:W3CDTF">2013-04-08T08:16:19Z</dcterms:created>
  <dcterms:modified xsi:type="dcterms:W3CDTF">2024-03-05T09:08:33Z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0x0101002205F8EEAAF60945998FAE86F80F8728</vt:lpwstr>
  </property>
</Properties>
</file>